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43">
  <p:sldMasterIdLst>
    <p:sldMasterId id="2147483648" r:id="rId1"/>
  </p:sldMasterIdLst>
  <p:notesMasterIdLst>
    <p:notesMasterId r:id="rId47"/>
  </p:notesMasterIdLst>
  <p:sldIdLst>
    <p:sldId id="256" r:id="rId2"/>
    <p:sldId id="257" r:id="rId3"/>
    <p:sldId id="258" r:id="rId4"/>
    <p:sldId id="259" r:id="rId5"/>
    <p:sldId id="260" r:id="rId6"/>
    <p:sldId id="261" r:id="rId7"/>
    <p:sldId id="262" r:id="rId8"/>
    <p:sldId id="263" r:id="rId9"/>
    <p:sldId id="265" r:id="rId10"/>
    <p:sldId id="322" r:id="rId11"/>
    <p:sldId id="323" r:id="rId12"/>
    <p:sldId id="266" r:id="rId13"/>
    <p:sldId id="267" r:id="rId14"/>
    <p:sldId id="309" r:id="rId15"/>
    <p:sldId id="271" r:id="rId16"/>
    <p:sldId id="288" r:id="rId17"/>
    <p:sldId id="289" r:id="rId18"/>
    <p:sldId id="290" r:id="rId19"/>
    <p:sldId id="314" r:id="rId20"/>
    <p:sldId id="276" r:id="rId21"/>
    <p:sldId id="326" r:id="rId22"/>
    <p:sldId id="327" r:id="rId23"/>
    <p:sldId id="328" r:id="rId24"/>
    <p:sldId id="277" r:id="rId25"/>
    <p:sldId id="292" r:id="rId26"/>
    <p:sldId id="324" r:id="rId27"/>
    <p:sldId id="325" r:id="rId28"/>
    <p:sldId id="296" r:id="rId29"/>
    <p:sldId id="329" r:id="rId30"/>
    <p:sldId id="300" r:id="rId31"/>
    <p:sldId id="316" r:id="rId32"/>
    <p:sldId id="301" r:id="rId33"/>
    <p:sldId id="302" r:id="rId34"/>
    <p:sldId id="317" r:id="rId35"/>
    <p:sldId id="332" r:id="rId36"/>
    <p:sldId id="333" r:id="rId37"/>
    <p:sldId id="334" r:id="rId38"/>
    <p:sldId id="335" r:id="rId39"/>
    <p:sldId id="306" r:id="rId40"/>
    <p:sldId id="320" r:id="rId41"/>
    <p:sldId id="321" r:id="rId42"/>
    <p:sldId id="331" r:id="rId43"/>
    <p:sldId id="285" r:id="rId44"/>
    <p:sldId id="330" r:id="rId45"/>
    <p:sldId id="291" r:id="rId46"/>
  </p:sldIdLst>
  <p:sldSz cx="9144000" cy="5143500" type="screen16x9"/>
  <p:notesSz cx="6858000" cy="9144000"/>
  <p:embeddedFontLst>
    <p:embeddedFont>
      <p:font typeface="Athiti" panose="00000500000000000000" pitchFamily="2" charset="-34"/>
      <p:regular r:id="rId48"/>
      <p:bold r:id="rId49"/>
    </p:embeddedFont>
    <p:embeddedFont>
      <p:font typeface="Athiti Medium" panose="00000600000000000000" pitchFamily="2" charset="-34"/>
      <p:regular r:id="rId50"/>
      <p:bold r:id="rId51"/>
    </p:embeddedFont>
    <p:embeddedFont>
      <p:font typeface="Athiti SemiBold" panose="00000700000000000000" pitchFamily="2" charset="-34"/>
      <p:bold r:id="rId52"/>
    </p:embeddedFont>
    <p:embeddedFont>
      <p:font typeface="Nunito Light" pitchFamily="2" charset="0"/>
      <p:regular r:id="rId53"/>
      <p:italic r:id="rId54"/>
    </p:embeddedFont>
    <p:embeddedFont>
      <p:font typeface="Open Sans" panose="020B0606030504020204" pitchFamily="34" charset="0"/>
      <p:regular r:id="rId55"/>
      <p:bold r:id="rId56"/>
      <p:italic r:id="rId57"/>
      <p:boldItalic r:id="rId58"/>
    </p:embeddedFont>
    <p:embeddedFont>
      <p:font typeface="PT Sans" panose="020B0503020203020204" pitchFamily="34" charset="0"/>
      <p:regular r:id="rId59"/>
      <p:bold r:id="rId60"/>
      <p:italic r:id="rId61"/>
      <p:boldItalic r:id="rId62"/>
    </p:embeddedFont>
    <p:embeddedFont>
      <p:font typeface="Raleway"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E41443-9FCA-43FA-B81F-B02F451A1B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font" Target="fonts/font1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2.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3.fntdata"/><Relationship Id="rId55" Type="http://schemas.openxmlformats.org/officeDocument/2006/relationships/font" Target="fonts/font8.fntdata"/></Relationships>
</file>

<file path=ppt/media/image1.jpeg>
</file>

<file path=ppt/media/image10.png>
</file>

<file path=ppt/media/image11.png>
</file>

<file path=ppt/media/image12.png>
</file>

<file path=ppt/media/image13.png>
</file>

<file path=ppt/media/image14.jpg>
</file>

<file path=ppt/media/image15.jpg>
</file>

<file path=ppt/media/image2.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5735789910_0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5735789910_0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7d19c4b92c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7d19c4b92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7d19c4b92c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7d19c4b92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7d19c4b92c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7d19c4b92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7d19c4b92c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7d19c4b92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7d1d81cd6f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7d1d81cd6f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7d19c4b92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7d19c4b92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7d1d81cd6f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7d1d81cd6f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7d1d81cd6f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7d1d81cd6f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7d1d81cd6f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7d1d81cd6f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7d19c4b92c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7d19c4b92c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7d19c4b92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7d19c4b92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7d19c4b92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7d19c4b92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8" y="658338"/>
            <a:ext cx="5816400" cy="13869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7200">
                <a:latin typeface="Athiti" panose="00000500000000000000"/>
                <a:ea typeface="Athiti" panose="00000500000000000000"/>
                <a:cs typeface="Athiti" panose="00000500000000000000"/>
                <a:sym typeface="Athiti" panose="00000500000000000000"/>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8" y="2108988"/>
            <a:ext cx="4528800" cy="392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46231" y="153256"/>
            <a:ext cx="9608524" cy="4937719"/>
            <a:chOff x="-146231" y="153256"/>
            <a:chExt cx="9608524" cy="4937719"/>
          </a:xfrm>
        </p:grpSpPr>
        <p:sp>
          <p:nvSpPr>
            <p:cNvPr id="12" name="Google Shape;12;p2"/>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75550" y="153256"/>
              <a:ext cx="1253736" cy="285326"/>
            </a:xfrm>
            <a:custGeom>
              <a:avLst/>
              <a:gdLst/>
              <a:ahLst/>
              <a:cxnLst/>
              <a:rect l="l" t="t" r="r" b="b"/>
              <a:pathLst>
                <a:path w="24387" h="5550" extrusionOk="0">
                  <a:moveTo>
                    <a:pt x="7936" y="0"/>
                  </a:moveTo>
                  <a:cubicBezTo>
                    <a:pt x="7931" y="0"/>
                    <a:pt x="7926" y="0"/>
                    <a:pt x="7921" y="0"/>
                  </a:cubicBezTo>
                  <a:cubicBezTo>
                    <a:pt x="3580" y="10"/>
                    <a:pt x="3185" y="3896"/>
                    <a:pt x="3185" y="3896"/>
                  </a:cubicBezTo>
                  <a:cubicBezTo>
                    <a:pt x="3185" y="3896"/>
                    <a:pt x="2342" y="3511"/>
                    <a:pt x="1555" y="3511"/>
                  </a:cubicBezTo>
                  <a:cubicBezTo>
                    <a:pt x="748" y="3511"/>
                    <a:pt x="0" y="3915"/>
                    <a:pt x="275" y="5549"/>
                  </a:cubicBezTo>
                  <a:lnTo>
                    <a:pt x="24387" y="5549"/>
                  </a:lnTo>
                  <a:cubicBezTo>
                    <a:pt x="24387" y="5549"/>
                    <a:pt x="21942" y="2935"/>
                    <a:pt x="18687" y="1998"/>
                  </a:cubicBezTo>
                  <a:cubicBezTo>
                    <a:pt x="18220" y="1863"/>
                    <a:pt x="17796" y="1806"/>
                    <a:pt x="17413" y="1806"/>
                  </a:cubicBezTo>
                  <a:cubicBezTo>
                    <a:pt x="15126" y="1806"/>
                    <a:pt x="14284" y="3860"/>
                    <a:pt x="14284" y="3860"/>
                  </a:cubicBezTo>
                  <a:cubicBezTo>
                    <a:pt x="14284" y="3860"/>
                    <a:pt x="11783" y="0"/>
                    <a:pt x="793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053835" y="190150"/>
              <a:ext cx="912990" cy="211552"/>
            </a:xfrm>
            <a:custGeom>
              <a:avLst/>
              <a:gdLst/>
              <a:ahLst/>
              <a:cxnLst/>
              <a:rect l="l" t="t" r="r" b="b"/>
              <a:pathLst>
                <a:path w="17759" h="4115" extrusionOk="0">
                  <a:moveTo>
                    <a:pt x="11226" y="1"/>
                  </a:moveTo>
                  <a:cubicBezTo>
                    <a:pt x="8847" y="1"/>
                    <a:pt x="7931" y="2332"/>
                    <a:pt x="7931" y="2332"/>
                  </a:cubicBezTo>
                  <a:cubicBezTo>
                    <a:pt x="7931" y="2332"/>
                    <a:pt x="5103" y="796"/>
                    <a:pt x="2756" y="796"/>
                  </a:cubicBezTo>
                  <a:cubicBezTo>
                    <a:pt x="2638" y="796"/>
                    <a:pt x="2521" y="800"/>
                    <a:pt x="2405" y="808"/>
                  </a:cubicBezTo>
                  <a:cubicBezTo>
                    <a:pt x="1" y="979"/>
                    <a:pt x="629" y="4114"/>
                    <a:pt x="629" y="4114"/>
                  </a:cubicBezTo>
                  <a:lnTo>
                    <a:pt x="17759" y="4114"/>
                  </a:lnTo>
                  <a:cubicBezTo>
                    <a:pt x="17759" y="4114"/>
                    <a:pt x="15194" y="797"/>
                    <a:pt x="12135" y="107"/>
                  </a:cubicBezTo>
                  <a:cubicBezTo>
                    <a:pt x="11811" y="33"/>
                    <a:pt x="11509" y="1"/>
                    <a:pt x="11226"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609706" y="23776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842456" y="204525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671435" y="329927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6231" y="8988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112"/>
        <p:cNvGrpSpPr/>
        <p:nvPr/>
      </p:nvGrpSpPr>
      <p:grpSpPr>
        <a:xfrm>
          <a:off x="0" y="0"/>
          <a:ext cx="0" cy="0"/>
          <a:chOff x="0" y="0"/>
          <a:chExt cx="0" cy="0"/>
        </a:xfrm>
      </p:grpSpPr>
      <p:sp>
        <p:nvSpPr>
          <p:cNvPr id="113" name="Google Shape;113;p11"/>
          <p:cNvSpPr txBox="1">
            <a:spLocks noGrp="1"/>
          </p:cNvSpPr>
          <p:nvPr>
            <p:ph type="title" hasCustomPrompt="1"/>
          </p:nvPr>
        </p:nvSpPr>
        <p:spPr>
          <a:xfrm>
            <a:off x="4219375" y="844300"/>
            <a:ext cx="4059000" cy="1074600"/>
          </a:xfrm>
          <a:prstGeom prst="rect">
            <a:avLst/>
          </a:prstGeom>
          <a:solidFill>
            <a:srgbClr val="333A85">
              <a:alpha val="10000"/>
            </a:srgbClr>
          </a:solidFill>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4" name="Google Shape;114;p11"/>
          <p:cNvSpPr txBox="1">
            <a:spLocks noGrp="1"/>
          </p:cNvSpPr>
          <p:nvPr>
            <p:ph type="subTitle" idx="1"/>
          </p:nvPr>
        </p:nvSpPr>
        <p:spPr>
          <a:xfrm>
            <a:off x="4219375" y="1975375"/>
            <a:ext cx="40590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15" name="Google Shape;115;p11"/>
          <p:cNvGrpSpPr/>
          <p:nvPr/>
        </p:nvGrpSpPr>
        <p:grpSpPr>
          <a:xfrm>
            <a:off x="-92377" y="358200"/>
            <a:ext cx="9252158" cy="4732775"/>
            <a:chOff x="-92377" y="358200"/>
            <a:chExt cx="9252158" cy="4732775"/>
          </a:xfrm>
        </p:grpSpPr>
        <p:sp>
          <p:nvSpPr>
            <p:cNvPr id="116" name="Google Shape;116;p11"/>
            <p:cNvSpPr/>
            <p:nvPr/>
          </p:nvSpPr>
          <p:spPr>
            <a:xfrm>
              <a:off x="8828673" y="476206"/>
              <a:ext cx="126590" cy="126590"/>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1541581" y="35820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8787520" y="2332288"/>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able of contents">
  <p:cSld name="BLANK_1_1_1_1_1_1">
    <p:spTree>
      <p:nvGrpSpPr>
        <p:cNvPr id="1" name="Shape 125"/>
        <p:cNvGrpSpPr/>
        <p:nvPr/>
      </p:nvGrpSpPr>
      <p:grpSpPr>
        <a:xfrm>
          <a:off x="0" y="0"/>
          <a:ext cx="0" cy="0"/>
          <a:chOff x="0" y="0"/>
          <a:chExt cx="0" cy="0"/>
        </a:xfrm>
      </p:grpSpPr>
      <p:sp>
        <p:nvSpPr>
          <p:cNvPr id="126" name="Google Shape;126;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3"/>
          <p:cNvSpPr txBox="1">
            <a:spLocks noGrp="1"/>
          </p:cNvSpPr>
          <p:nvPr>
            <p:ph type="title" idx="2" hasCustomPrompt="1"/>
          </p:nvPr>
        </p:nvSpPr>
        <p:spPr>
          <a:xfrm>
            <a:off x="833872" y="1557083"/>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a:spLocks noGrp="1"/>
          </p:cNvSpPr>
          <p:nvPr>
            <p:ph type="title" idx="3" hasCustomPrompt="1"/>
          </p:nvPr>
        </p:nvSpPr>
        <p:spPr>
          <a:xfrm>
            <a:off x="833872" y="3066691"/>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4" hasCustomPrompt="1"/>
          </p:nvPr>
        </p:nvSpPr>
        <p:spPr>
          <a:xfrm>
            <a:off x="3498322" y="1557083"/>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5" hasCustomPrompt="1"/>
          </p:nvPr>
        </p:nvSpPr>
        <p:spPr>
          <a:xfrm>
            <a:off x="3498322" y="3066691"/>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6" hasCustomPrompt="1"/>
          </p:nvPr>
        </p:nvSpPr>
        <p:spPr>
          <a:xfrm>
            <a:off x="6158272" y="1557083"/>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title" idx="7" hasCustomPrompt="1"/>
          </p:nvPr>
        </p:nvSpPr>
        <p:spPr>
          <a:xfrm>
            <a:off x="6158272" y="3066691"/>
            <a:ext cx="734700" cy="4476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a:spLocks noGrp="1"/>
          </p:cNvSpPr>
          <p:nvPr>
            <p:ph type="subTitle" idx="1"/>
          </p:nvPr>
        </p:nvSpPr>
        <p:spPr>
          <a:xfrm>
            <a:off x="720000" y="2111425"/>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4" name="Google Shape;134;p13"/>
          <p:cNvSpPr txBox="1">
            <a:spLocks noGrp="1"/>
          </p:cNvSpPr>
          <p:nvPr>
            <p:ph type="subTitle" idx="8"/>
          </p:nvPr>
        </p:nvSpPr>
        <p:spPr>
          <a:xfrm>
            <a:off x="3384450" y="2111425"/>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5" name="Google Shape;135;p13"/>
          <p:cNvSpPr txBox="1">
            <a:spLocks noGrp="1"/>
          </p:cNvSpPr>
          <p:nvPr>
            <p:ph type="subTitle" idx="9"/>
          </p:nvPr>
        </p:nvSpPr>
        <p:spPr>
          <a:xfrm>
            <a:off x="6044400" y="2111425"/>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6" name="Google Shape;136;p13"/>
          <p:cNvSpPr txBox="1">
            <a:spLocks noGrp="1"/>
          </p:cNvSpPr>
          <p:nvPr>
            <p:ph type="subTitle" idx="13"/>
          </p:nvPr>
        </p:nvSpPr>
        <p:spPr>
          <a:xfrm>
            <a:off x="720000" y="3621100"/>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7" name="Google Shape;137;p13"/>
          <p:cNvSpPr txBox="1">
            <a:spLocks noGrp="1"/>
          </p:cNvSpPr>
          <p:nvPr>
            <p:ph type="subTitle" idx="14"/>
          </p:nvPr>
        </p:nvSpPr>
        <p:spPr>
          <a:xfrm>
            <a:off x="3384450" y="3621100"/>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8" name="Google Shape;138;p13"/>
          <p:cNvSpPr txBox="1">
            <a:spLocks noGrp="1"/>
          </p:cNvSpPr>
          <p:nvPr>
            <p:ph type="subTitle" idx="15"/>
          </p:nvPr>
        </p:nvSpPr>
        <p:spPr>
          <a:xfrm>
            <a:off x="6044400" y="3621100"/>
            <a:ext cx="23751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9" name="Google Shape;139;p13"/>
          <p:cNvGrpSpPr/>
          <p:nvPr/>
        </p:nvGrpSpPr>
        <p:grpSpPr>
          <a:xfrm>
            <a:off x="-146222" y="389553"/>
            <a:ext cx="9546790" cy="4701421"/>
            <a:chOff x="-146222" y="389553"/>
            <a:chExt cx="9546790" cy="4701421"/>
          </a:xfrm>
        </p:grpSpPr>
        <p:sp>
          <p:nvSpPr>
            <p:cNvPr id="140" name="Google Shape;140;p13"/>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311206" y="4448415"/>
              <a:ext cx="42156" cy="42156"/>
            </a:xfrm>
            <a:custGeom>
              <a:avLst/>
              <a:gdLst/>
              <a:ahLst/>
              <a:cxnLst/>
              <a:rect l="l" t="t" r="r" b="b"/>
              <a:pathLst>
                <a:path w="820" h="820" extrusionOk="0">
                  <a:moveTo>
                    <a:pt x="410" y="0"/>
                  </a:moveTo>
                  <a:cubicBezTo>
                    <a:pt x="184" y="0"/>
                    <a:pt x="0" y="184"/>
                    <a:pt x="0" y="410"/>
                  </a:cubicBezTo>
                  <a:cubicBezTo>
                    <a:pt x="0" y="636"/>
                    <a:pt x="184" y="820"/>
                    <a:pt x="410" y="820"/>
                  </a:cubicBezTo>
                  <a:cubicBezTo>
                    <a:pt x="636" y="820"/>
                    <a:pt x="820" y="636"/>
                    <a:pt x="820" y="410"/>
                  </a:cubicBezTo>
                  <a:cubicBezTo>
                    <a:pt x="820" y="184"/>
                    <a:pt x="636" y="0"/>
                    <a:pt x="410"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8671169" y="38955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8582231" y="77315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8609710" y="383317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146222" y="4133957"/>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182319" y="26133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311206" y="40510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only 1">
  <p:cSld name="TITLE_ONLY_1">
    <p:spTree>
      <p:nvGrpSpPr>
        <p:cNvPr id="1" name="Shape 152"/>
        <p:cNvGrpSpPr/>
        <p:nvPr/>
      </p:nvGrpSpPr>
      <p:grpSpPr>
        <a:xfrm>
          <a:off x="0" y="0"/>
          <a:ext cx="0" cy="0"/>
          <a:chOff x="0" y="0"/>
          <a:chExt cx="0" cy="0"/>
        </a:xfrm>
      </p:grpSpPr>
      <p:sp>
        <p:nvSpPr>
          <p:cNvPr id="153" name="Google Shape;153;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4" name="Google Shape;154;p14"/>
          <p:cNvGrpSpPr/>
          <p:nvPr/>
        </p:nvGrpSpPr>
        <p:grpSpPr>
          <a:xfrm>
            <a:off x="-92377" y="229084"/>
            <a:ext cx="9365180" cy="4766735"/>
            <a:chOff x="-92377" y="229084"/>
            <a:chExt cx="9365180" cy="4766735"/>
          </a:xfrm>
        </p:grpSpPr>
        <p:sp>
          <p:nvSpPr>
            <p:cNvPr id="155" name="Google Shape;155;p14"/>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320388" y="4062808"/>
              <a:ext cx="118875" cy="118825"/>
            </a:xfrm>
            <a:custGeom>
              <a:avLst/>
              <a:gdLst/>
              <a:ahLst/>
              <a:cxnLst/>
              <a:rect l="l" t="t" r="r" b="b"/>
              <a:pathLst>
                <a:path w="1143" h="1142" extrusionOk="0">
                  <a:moveTo>
                    <a:pt x="572" y="0"/>
                  </a:moveTo>
                  <a:cubicBezTo>
                    <a:pt x="256" y="0"/>
                    <a:pt x="1" y="256"/>
                    <a:pt x="1" y="571"/>
                  </a:cubicBezTo>
                  <a:cubicBezTo>
                    <a:pt x="1" y="886"/>
                    <a:pt x="256" y="1142"/>
                    <a:pt x="572" y="1142"/>
                  </a:cubicBezTo>
                  <a:cubicBezTo>
                    <a:pt x="887" y="1142"/>
                    <a:pt x="1143" y="886"/>
                    <a:pt x="1143" y="571"/>
                  </a:cubicBezTo>
                  <a:cubicBezTo>
                    <a:pt x="1143" y="256"/>
                    <a:pt x="887" y="0"/>
                    <a:pt x="572"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8703312" y="349174"/>
              <a:ext cx="224911" cy="218552"/>
            </a:xfrm>
            <a:custGeom>
              <a:avLst/>
              <a:gdLst/>
              <a:ahLst/>
              <a:cxnLst/>
              <a:rect l="l" t="t" r="r" b="b"/>
              <a:pathLst>
                <a:path w="4598" h="4468" extrusionOk="0">
                  <a:moveTo>
                    <a:pt x="3143" y="1"/>
                  </a:moveTo>
                  <a:lnTo>
                    <a:pt x="1" y="3495"/>
                  </a:lnTo>
                  <a:lnTo>
                    <a:pt x="4597" y="4468"/>
                  </a:lnTo>
                  <a:lnTo>
                    <a:pt x="3143" y="1"/>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8809357" y="3952488"/>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a:off x="194073" y="229084"/>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20506" y="339230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a:off x="8785316" y="1376432"/>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and text">
  <p:cSld name="CUSTOM_4">
    <p:spTree>
      <p:nvGrpSpPr>
        <p:cNvPr id="1" name="Shape 165"/>
        <p:cNvGrpSpPr/>
        <p:nvPr/>
      </p:nvGrpSpPr>
      <p:grpSpPr>
        <a:xfrm>
          <a:off x="0" y="0"/>
          <a:ext cx="0" cy="0"/>
          <a:chOff x="0" y="0"/>
          <a:chExt cx="0" cy="0"/>
        </a:xfrm>
      </p:grpSpPr>
      <p:sp>
        <p:nvSpPr>
          <p:cNvPr id="166" name="Google Shape;166;p15"/>
          <p:cNvSpPr txBox="1">
            <a:spLocks noGrp="1"/>
          </p:cNvSpPr>
          <p:nvPr>
            <p:ph type="title"/>
          </p:nvPr>
        </p:nvSpPr>
        <p:spPr>
          <a:xfrm>
            <a:off x="4270175" y="906600"/>
            <a:ext cx="36339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7" name="Google Shape;167;p15"/>
          <p:cNvSpPr txBox="1">
            <a:spLocks noGrp="1"/>
          </p:cNvSpPr>
          <p:nvPr>
            <p:ph type="subTitle" idx="1"/>
          </p:nvPr>
        </p:nvSpPr>
        <p:spPr>
          <a:xfrm>
            <a:off x="4270175" y="2038500"/>
            <a:ext cx="3633900" cy="219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168" name="Google Shape;168;p15"/>
          <p:cNvGrpSpPr/>
          <p:nvPr/>
        </p:nvGrpSpPr>
        <p:grpSpPr>
          <a:xfrm>
            <a:off x="-22794" y="188425"/>
            <a:ext cx="9363824" cy="4902550"/>
            <a:chOff x="-22794" y="188425"/>
            <a:chExt cx="9363824" cy="4902550"/>
          </a:xfrm>
        </p:grpSpPr>
        <p:sp>
          <p:nvSpPr>
            <p:cNvPr id="169" name="Google Shape;169;p15"/>
            <p:cNvSpPr/>
            <p:nvPr/>
          </p:nvSpPr>
          <p:spPr>
            <a:xfrm>
              <a:off x="8171168" y="18842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flipH="1">
              <a:off x="954306" y="273619"/>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8550173" y="194177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flipH="1">
              <a:off x="240650" y="3162350"/>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flipH="1">
              <a:off x="182317" y="357317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flipH="1">
              <a:off x="8733967" y="381915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flipH="1">
              <a:off x="8678453" y="436590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22794"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and text 1">
  <p:cSld name="TITLE_AND_BODY_1">
    <p:spTree>
      <p:nvGrpSpPr>
        <p:cNvPr id="1" name="Shape 181"/>
        <p:cNvGrpSpPr/>
        <p:nvPr/>
      </p:nvGrpSpPr>
      <p:grpSpPr>
        <a:xfrm>
          <a:off x="0" y="0"/>
          <a:ext cx="0" cy="0"/>
          <a:chOff x="0" y="0"/>
          <a:chExt cx="0" cy="0"/>
        </a:xfrm>
      </p:grpSpPr>
      <p:sp>
        <p:nvSpPr>
          <p:cNvPr id="182" name="Google Shape;182;p16"/>
          <p:cNvSpPr txBox="1">
            <a:spLocks noGrp="1"/>
          </p:cNvSpPr>
          <p:nvPr>
            <p:ph type="title"/>
          </p:nvPr>
        </p:nvSpPr>
        <p:spPr>
          <a:xfrm>
            <a:off x="720000" y="539500"/>
            <a:ext cx="426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3" name="Google Shape;183;p16"/>
          <p:cNvSpPr txBox="1">
            <a:spLocks noGrp="1"/>
          </p:cNvSpPr>
          <p:nvPr>
            <p:ph type="body" idx="1"/>
          </p:nvPr>
        </p:nvSpPr>
        <p:spPr>
          <a:xfrm>
            <a:off x="720000" y="1215750"/>
            <a:ext cx="4267500" cy="1343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84" name="Google Shape;184;p16"/>
          <p:cNvGrpSpPr/>
          <p:nvPr/>
        </p:nvGrpSpPr>
        <p:grpSpPr>
          <a:xfrm>
            <a:off x="214913" y="156125"/>
            <a:ext cx="8627313" cy="4817825"/>
            <a:chOff x="214913" y="156125"/>
            <a:chExt cx="8627313" cy="4817825"/>
          </a:xfrm>
        </p:grpSpPr>
        <p:sp>
          <p:nvSpPr>
            <p:cNvPr id="185" name="Google Shape;185;p16"/>
            <p:cNvSpPr/>
            <p:nvPr/>
          </p:nvSpPr>
          <p:spPr>
            <a:xfrm>
              <a:off x="214913" y="220775"/>
              <a:ext cx="342850" cy="375800"/>
            </a:xfrm>
            <a:custGeom>
              <a:avLst/>
              <a:gdLst/>
              <a:ahLst/>
              <a:cxnLst/>
              <a:rect l="l" t="t" r="r" b="b"/>
              <a:pathLst>
                <a:path w="13714" h="15032" extrusionOk="0">
                  <a:moveTo>
                    <a:pt x="12573" y="1460"/>
                  </a:moveTo>
                  <a:lnTo>
                    <a:pt x="12573" y="1460"/>
                  </a:lnTo>
                  <a:cubicBezTo>
                    <a:pt x="12370" y="5540"/>
                    <a:pt x="12177" y="9449"/>
                    <a:pt x="11977" y="13508"/>
                  </a:cubicBezTo>
                  <a:cubicBezTo>
                    <a:pt x="8552" y="11297"/>
                    <a:pt x="5266" y="9177"/>
                    <a:pt x="1830" y="6960"/>
                  </a:cubicBezTo>
                  <a:cubicBezTo>
                    <a:pt x="5443" y="5111"/>
                    <a:pt x="8917" y="3332"/>
                    <a:pt x="12573" y="1460"/>
                  </a:cubicBezTo>
                  <a:close/>
                  <a:moveTo>
                    <a:pt x="13229" y="1"/>
                  </a:moveTo>
                  <a:cubicBezTo>
                    <a:pt x="13075" y="1"/>
                    <a:pt x="12883" y="61"/>
                    <a:pt x="12650" y="180"/>
                  </a:cubicBezTo>
                  <a:cubicBezTo>
                    <a:pt x="8671" y="2213"/>
                    <a:pt x="4699" y="4255"/>
                    <a:pt x="728" y="6303"/>
                  </a:cubicBezTo>
                  <a:cubicBezTo>
                    <a:pt x="27" y="6664"/>
                    <a:pt x="1" y="7085"/>
                    <a:pt x="663" y="7516"/>
                  </a:cubicBezTo>
                  <a:cubicBezTo>
                    <a:pt x="4413" y="9949"/>
                    <a:pt x="8166" y="12375"/>
                    <a:pt x="11926" y="14792"/>
                  </a:cubicBezTo>
                  <a:cubicBezTo>
                    <a:pt x="12173" y="14952"/>
                    <a:pt x="12376" y="15031"/>
                    <a:pt x="12537" y="15031"/>
                  </a:cubicBezTo>
                  <a:cubicBezTo>
                    <a:pt x="12837" y="15031"/>
                    <a:pt x="12993" y="14755"/>
                    <a:pt x="13023" y="14201"/>
                  </a:cubicBezTo>
                  <a:cubicBezTo>
                    <a:pt x="13145" y="11969"/>
                    <a:pt x="13258" y="9736"/>
                    <a:pt x="13375" y="7505"/>
                  </a:cubicBezTo>
                  <a:cubicBezTo>
                    <a:pt x="13480" y="5299"/>
                    <a:pt x="13590" y="3093"/>
                    <a:pt x="13687" y="887"/>
                  </a:cubicBezTo>
                  <a:cubicBezTo>
                    <a:pt x="13714" y="294"/>
                    <a:pt x="13568" y="1"/>
                    <a:pt x="132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a:off x="7754225" y="156125"/>
              <a:ext cx="604500" cy="153825"/>
            </a:xfrm>
            <a:custGeom>
              <a:avLst/>
              <a:gdLst/>
              <a:ahLst/>
              <a:cxnLst/>
              <a:rect l="l" t="t" r="r" b="b"/>
              <a:pathLst>
                <a:path w="24180" h="6153" extrusionOk="0">
                  <a:moveTo>
                    <a:pt x="12137" y="0"/>
                  </a:moveTo>
                  <a:cubicBezTo>
                    <a:pt x="10987" y="0"/>
                    <a:pt x="9831" y="595"/>
                    <a:pt x="9020" y="1794"/>
                  </a:cubicBezTo>
                  <a:cubicBezTo>
                    <a:pt x="8563" y="2469"/>
                    <a:pt x="8208" y="3210"/>
                    <a:pt x="7760" y="3891"/>
                  </a:cubicBezTo>
                  <a:cubicBezTo>
                    <a:pt x="7353" y="4510"/>
                    <a:pt x="6873" y="4818"/>
                    <a:pt x="6398" y="4818"/>
                  </a:cubicBezTo>
                  <a:cubicBezTo>
                    <a:pt x="5909" y="4818"/>
                    <a:pt x="5426" y="4492"/>
                    <a:pt x="5035" y="3844"/>
                  </a:cubicBezTo>
                  <a:cubicBezTo>
                    <a:pt x="4561" y="3055"/>
                    <a:pt x="4115" y="2249"/>
                    <a:pt x="3869" y="1822"/>
                  </a:cubicBezTo>
                  <a:cubicBezTo>
                    <a:pt x="2952" y="577"/>
                    <a:pt x="2080" y="18"/>
                    <a:pt x="953" y="14"/>
                  </a:cubicBezTo>
                  <a:cubicBezTo>
                    <a:pt x="952" y="14"/>
                    <a:pt x="951" y="14"/>
                    <a:pt x="951" y="14"/>
                  </a:cubicBezTo>
                  <a:cubicBezTo>
                    <a:pt x="671" y="14"/>
                    <a:pt x="223" y="289"/>
                    <a:pt x="147" y="530"/>
                  </a:cubicBezTo>
                  <a:cubicBezTo>
                    <a:pt x="0" y="1000"/>
                    <a:pt x="385" y="1230"/>
                    <a:pt x="839" y="1252"/>
                  </a:cubicBezTo>
                  <a:cubicBezTo>
                    <a:pt x="1711" y="1294"/>
                    <a:pt x="2321" y="1755"/>
                    <a:pt x="2761" y="2462"/>
                  </a:cubicBezTo>
                  <a:cubicBezTo>
                    <a:pt x="3219" y="3199"/>
                    <a:pt x="3621" y="3972"/>
                    <a:pt x="4092" y="4700"/>
                  </a:cubicBezTo>
                  <a:cubicBezTo>
                    <a:pt x="4694" y="5630"/>
                    <a:pt x="5543" y="6099"/>
                    <a:pt x="6399" y="6099"/>
                  </a:cubicBezTo>
                  <a:cubicBezTo>
                    <a:pt x="7216" y="6099"/>
                    <a:pt x="8039" y="5671"/>
                    <a:pt x="8660" y="4808"/>
                  </a:cubicBezTo>
                  <a:cubicBezTo>
                    <a:pt x="9151" y="4127"/>
                    <a:pt x="9518" y="3361"/>
                    <a:pt x="9974" y="2654"/>
                  </a:cubicBezTo>
                  <a:cubicBezTo>
                    <a:pt x="10568" y="1727"/>
                    <a:pt x="11356" y="1267"/>
                    <a:pt x="12139" y="1267"/>
                  </a:cubicBezTo>
                  <a:cubicBezTo>
                    <a:pt x="12947" y="1267"/>
                    <a:pt x="13750" y="1758"/>
                    <a:pt x="14329" y="2736"/>
                  </a:cubicBezTo>
                  <a:cubicBezTo>
                    <a:pt x="14757" y="3460"/>
                    <a:pt x="15120" y="4232"/>
                    <a:pt x="15618" y="4905"/>
                  </a:cubicBezTo>
                  <a:cubicBezTo>
                    <a:pt x="16233" y="5737"/>
                    <a:pt x="17029" y="6152"/>
                    <a:pt x="17824" y="6152"/>
                  </a:cubicBezTo>
                  <a:cubicBezTo>
                    <a:pt x="18628" y="6152"/>
                    <a:pt x="19431" y="5728"/>
                    <a:pt x="20045" y="4883"/>
                  </a:cubicBezTo>
                  <a:cubicBezTo>
                    <a:pt x="20551" y="4182"/>
                    <a:pt x="20948" y="3403"/>
                    <a:pt x="21402" y="2665"/>
                  </a:cubicBezTo>
                  <a:cubicBezTo>
                    <a:pt x="21866" y="1907"/>
                    <a:pt x="22488" y="1422"/>
                    <a:pt x="23423" y="1320"/>
                  </a:cubicBezTo>
                  <a:cubicBezTo>
                    <a:pt x="23687" y="1291"/>
                    <a:pt x="24089" y="934"/>
                    <a:pt x="24122" y="689"/>
                  </a:cubicBezTo>
                  <a:cubicBezTo>
                    <a:pt x="24180" y="232"/>
                    <a:pt x="23816" y="74"/>
                    <a:pt x="23399" y="74"/>
                  </a:cubicBezTo>
                  <a:cubicBezTo>
                    <a:pt x="23372" y="74"/>
                    <a:pt x="23344" y="74"/>
                    <a:pt x="23316" y="76"/>
                  </a:cubicBezTo>
                  <a:cubicBezTo>
                    <a:pt x="22086" y="134"/>
                    <a:pt x="21170" y="753"/>
                    <a:pt x="20500" y="1737"/>
                  </a:cubicBezTo>
                  <a:cubicBezTo>
                    <a:pt x="20043" y="2408"/>
                    <a:pt x="19683" y="3148"/>
                    <a:pt x="19245" y="3835"/>
                  </a:cubicBezTo>
                  <a:cubicBezTo>
                    <a:pt x="18808" y="4521"/>
                    <a:pt x="18307" y="4863"/>
                    <a:pt x="17809" y="4863"/>
                  </a:cubicBezTo>
                  <a:cubicBezTo>
                    <a:pt x="17303" y="4863"/>
                    <a:pt x="16800" y="4509"/>
                    <a:pt x="16372" y="3803"/>
                  </a:cubicBezTo>
                  <a:cubicBezTo>
                    <a:pt x="16004" y="3196"/>
                    <a:pt x="15692" y="2554"/>
                    <a:pt x="15323" y="1947"/>
                  </a:cubicBezTo>
                  <a:cubicBezTo>
                    <a:pt x="14538" y="653"/>
                    <a:pt x="13341" y="0"/>
                    <a:pt x="12137" y="0"/>
                  </a:cubicBezTo>
                  <a:close/>
                </a:path>
              </a:pathLst>
            </a:custGeom>
            <a:solidFill>
              <a:srgbClr val="0E01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883221" y="4739225"/>
              <a:ext cx="129600" cy="129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a:off x="8712625" y="4690525"/>
              <a:ext cx="129600" cy="129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2308725" y="4820125"/>
              <a:ext cx="604500" cy="153825"/>
            </a:xfrm>
            <a:custGeom>
              <a:avLst/>
              <a:gdLst/>
              <a:ahLst/>
              <a:cxnLst/>
              <a:rect l="l" t="t" r="r" b="b"/>
              <a:pathLst>
                <a:path w="24180" h="6153" extrusionOk="0">
                  <a:moveTo>
                    <a:pt x="12137" y="0"/>
                  </a:moveTo>
                  <a:cubicBezTo>
                    <a:pt x="10987" y="0"/>
                    <a:pt x="9831" y="595"/>
                    <a:pt x="9020" y="1794"/>
                  </a:cubicBezTo>
                  <a:cubicBezTo>
                    <a:pt x="8563" y="2469"/>
                    <a:pt x="8208" y="3210"/>
                    <a:pt x="7760" y="3891"/>
                  </a:cubicBezTo>
                  <a:cubicBezTo>
                    <a:pt x="7353" y="4510"/>
                    <a:pt x="6873" y="4818"/>
                    <a:pt x="6398" y="4818"/>
                  </a:cubicBezTo>
                  <a:cubicBezTo>
                    <a:pt x="5909" y="4818"/>
                    <a:pt x="5426" y="4492"/>
                    <a:pt x="5035" y="3844"/>
                  </a:cubicBezTo>
                  <a:cubicBezTo>
                    <a:pt x="4561" y="3055"/>
                    <a:pt x="4115" y="2249"/>
                    <a:pt x="3869" y="1822"/>
                  </a:cubicBezTo>
                  <a:cubicBezTo>
                    <a:pt x="2952" y="577"/>
                    <a:pt x="2080" y="18"/>
                    <a:pt x="953" y="14"/>
                  </a:cubicBezTo>
                  <a:cubicBezTo>
                    <a:pt x="952" y="14"/>
                    <a:pt x="951" y="14"/>
                    <a:pt x="951" y="14"/>
                  </a:cubicBezTo>
                  <a:cubicBezTo>
                    <a:pt x="671" y="14"/>
                    <a:pt x="223" y="289"/>
                    <a:pt x="147" y="530"/>
                  </a:cubicBezTo>
                  <a:cubicBezTo>
                    <a:pt x="0" y="1000"/>
                    <a:pt x="385" y="1230"/>
                    <a:pt x="839" y="1252"/>
                  </a:cubicBezTo>
                  <a:cubicBezTo>
                    <a:pt x="1711" y="1294"/>
                    <a:pt x="2321" y="1755"/>
                    <a:pt x="2761" y="2462"/>
                  </a:cubicBezTo>
                  <a:cubicBezTo>
                    <a:pt x="3219" y="3199"/>
                    <a:pt x="3621" y="3972"/>
                    <a:pt x="4092" y="4700"/>
                  </a:cubicBezTo>
                  <a:cubicBezTo>
                    <a:pt x="4694" y="5630"/>
                    <a:pt x="5543" y="6099"/>
                    <a:pt x="6399" y="6099"/>
                  </a:cubicBezTo>
                  <a:cubicBezTo>
                    <a:pt x="7216" y="6099"/>
                    <a:pt x="8039" y="5671"/>
                    <a:pt x="8660" y="4808"/>
                  </a:cubicBezTo>
                  <a:cubicBezTo>
                    <a:pt x="9151" y="4127"/>
                    <a:pt x="9518" y="3361"/>
                    <a:pt x="9974" y="2654"/>
                  </a:cubicBezTo>
                  <a:cubicBezTo>
                    <a:pt x="10568" y="1727"/>
                    <a:pt x="11356" y="1267"/>
                    <a:pt x="12139" y="1267"/>
                  </a:cubicBezTo>
                  <a:cubicBezTo>
                    <a:pt x="12947" y="1267"/>
                    <a:pt x="13750" y="1758"/>
                    <a:pt x="14329" y="2736"/>
                  </a:cubicBezTo>
                  <a:cubicBezTo>
                    <a:pt x="14757" y="3460"/>
                    <a:pt x="15120" y="4232"/>
                    <a:pt x="15618" y="4905"/>
                  </a:cubicBezTo>
                  <a:cubicBezTo>
                    <a:pt x="16233" y="5737"/>
                    <a:pt x="17029" y="6152"/>
                    <a:pt x="17824" y="6152"/>
                  </a:cubicBezTo>
                  <a:cubicBezTo>
                    <a:pt x="18628" y="6152"/>
                    <a:pt x="19431" y="5728"/>
                    <a:pt x="20045" y="4883"/>
                  </a:cubicBezTo>
                  <a:cubicBezTo>
                    <a:pt x="20551" y="4182"/>
                    <a:pt x="20948" y="3403"/>
                    <a:pt x="21402" y="2665"/>
                  </a:cubicBezTo>
                  <a:cubicBezTo>
                    <a:pt x="21866" y="1907"/>
                    <a:pt x="22488" y="1422"/>
                    <a:pt x="23423" y="1320"/>
                  </a:cubicBezTo>
                  <a:cubicBezTo>
                    <a:pt x="23687" y="1291"/>
                    <a:pt x="24089" y="934"/>
                    <a:pt x="24122" y="689"/>
                  </a:cubicBezTo>
                  <a:cubicBezTo>
                    <a:pt x="24180" y="232"/>
                    <a:pt x="23816" y="74"/>
                    <a:pt x="23399" y="74"/>
                  </a:cubicBezTo>
                  <a:cubicBezTo>
                    <a:pt x="23372" y="74"/>
                    <a:pt x="23344" y="74"/>
                    <a:pt x="23316" y="76"/>
                  </a:cubicBezTo>
                  <a:cubicBezTo>
                    <a:pt x="22086" y="134"/>
                    <a:pt x="21170" y="753"/>
                    <a:pt x="20500" y="1737"/>
                  </a:cubicBezTo>
                  <a:cubicBezTo>
                    <a:pt x="20043" y="2408"/>
                    <a:pt x="19683" y="3148"/>
                    <a:pt x="19245" y="3835"/>
                  </a:cubicBezTo>
                  <a:cubicBezTo>
                    <a:pt x="18808" y="4521"/>
                    <a:pt x="18307" y="4863"/>
                    <a:pt x="17809" y="4863"/>
                  </a:cubicBezTo>
                  <a:cubicBezTo>
                    <a:pt x="17303" y="4863"/>
                    <a:pt x="16800" y="4509"/>
                    <a:pt x="16372" y="3803"/>
                  </a:cubicBezTo>
                  <a:cubicBezTo>
                    <a:pt x="16004" y="3196"/>
                    <a:pt x="15692" y="2554"/>
                    <a:pt x="15323" y="1947"/>
                  </a:cubicBezTo>
                  <a:cubicBezTo>
                    <a:pt x="14538" y="653"/>
                    <a:pt x="13341" y="0"/>
                    <a:pt x="12137" y="0"/>
                  </a:cubicBezTo>
                  <a:close/>
                </a:path>
              </a:pathLst>
            </a:custGeom>
            <a:solidFill>
              <a:srgbClr val="0E01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and text 1">
  <p:cSld name="CUSTOM_4_1">
    <p:spTree>
      <p:nvGrpSpPr>
        <p:cNvPr id="1" name="Shape 190"/>
        <p:cNvGrpSpPr/>
        <p:nvPr/>
      </p:nvGrpSpPr>
      <p:grpSpPr>
        <a:xfrm>
          <a:off x="0" y="0"/>
          <a:ext cx="0" cy="0"/>
          <a:chOff x="0" y="0"/>
          <a:chExt cx="0" cy="0"/>
        </a:xfrm>
      </p:grpSpPr>
      <p:sp>
        <p:nvSpPr>
          <p:cNvPr id="191" name="Google Shape;191;p17"/>
          <p:cNvSpPr txBox="1">
            <a:spLocks noGrp="1"/>
          </p:cNvSpPr>
          <p:nvPr>
            <p:ph type="title"/>
          </p:nvPr>
        </p:nvSpPr>
        <p:spPr>
          <a:xfrm>
            <a:off x="6028648" y="539500"/>
            <a:ext cx="2402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17"/>
          <p:cNvSpPr txBox="1">
            <a:spLocks noGrp="1"/>
          </p:cNvSpPr>
          <p:nvPr>
            <p:ph type="subTitle" idx="1"/>
          </p:nvPr>
        </p:nvSpPr>
        <p:spPr>
          <a:xfrm>
            <a:off x="6028648" y="1591600"/>
            <a:ext cx="2402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3" name="Google Shape;193;p17"/>
          <p:cNvSpPr>
            <a:spLocks noGrp="1"/>
          </p:cNvSpPr>
          <p:nvPr>
            <p:ph type="pic" idx="2"/>
          </p:nvPr>
        </p:nvSpPr>
        <p:spPr>
          <a:xfrm>
            <a:off x="713225" y="554676"/>
            <a:ext cx="2801100" cy="4049400"/>
          </a:xfrm>
          <a:prstGeom prst="rect">
            <a:avLst/>
          </a:prstGeom>
          <a:noFill/>
          <a:ln>
            <a:noFill/>
          </a:ln>
        </p:spPr>
      </p:sp>
      <p:sp>
        <p:nvSpPr>
          <p:cNvPr id="194" name="Google Shape;194;p17"/>
          <p:cNvSpPr>
            <a:spLocks noGrp="1"/>
          </p:cNvSpPr>
          <p:nvPr>
            <p:ph type="pic" idx="3"/>
          </p:nvPr>
        </p:nvSpPr>
        <p:spPr>
          <a:xfrm>
            <a:off x="3671775" y="539500"/>
            <a:ext cx="2304300" cy="2285700"/>
          </a:xfrm>
          <a:prstGeom prst="rect">
            <a:avLst/>
          </a:prstGeom>
          <a:noFill/>
          <a:ln>
            <a:noFill/>
          </a:ln>
        </p:spPr>
      </p:sp>
      <p:sp>
        <p:nvSpPr>
          <p:cNvPr id="195" name="Google Shape;195;p17"/>
          <p:cNvSpPr>
            <a:spLocks noGrp="1"/>
          </p:cNvSpPr>
          <p:nvPr>
            <p:ph type="pic" idx="4"/>
          </p:nvPr>
        </p:nvSpPr>
        <p:spPr>
          <a:xfrm>
            <a:off x="3671775" y="2953775"/>
            <a:ext cx="4740300" cy="1650300"/>
          </a:xfrm>
          <a:prstGeom prst="rect">
            <a:avLst/>
          </a:prstGeom>
          <a:noFill/>
          <a:ln>
            <a:noFill/>
          </a:ln>
        </p:spPr>
      </p:sp>
      <p:grpSp>
        <p:nvGrpSpPr>
          <p:cNvPr id="196" name="Google Shape;196;p17"/>
          <p:cNvGrpSpPr/>
          <p:nvPr/>
        </p:nvGrpSpPr>
        <p:grpSpPr>
          <a:xfrm>
            <a:off x="-146231" y="245997"/>
            <a:ext cx="9306007" cy="4844978"/>
            <a:chOff x="-146231" y="245997"/>
            <a:chExt cx="9306007" cy="4844978"/>
          </a:xfrm>
        </p:grpSpPr>
        <p:sp>
          <p:nvSpPr>
            <p:cNvPr id="197" name="Google Shape;197;p17"/>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a:off x="8653481" y="385500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8886231" y="352262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8035348" y="245997"/>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146231" y="8988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and three columns">
  <p:cSld name="CUSTOM_6">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534097"/>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8" name="Google Shape;208;p18"/>
          <p:cNvSpPr txBox="1">
            <a:spLocks noGrp="1"/>
          </p:cNvSpPr>
          <p:nvPr>
            <p:ph type="subTitle" idx="1"/>
          </p:nvPr>
        </p:nvSpPr>
        <p:spPr>
          <a:xfrm>
            <a:off x="715445" y="1578500"/>
            <a:ext cx="51798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18"/>
          <p:cNvSpPr txBox="1">
            <a:spLocks noGrp="1"/>
          </p:cNvSpPr>
          <p:nvPr>
            <p:ph type="subTitle" idx="2"/>
          </p:nvPr>
        </p:nvSpPr>
        <p:spPr>
          <a:xfrm>
            <a:off x="715445" y="2726775"/>
            <a:ext cx="51798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18"/>
          <p:cNvSpPr txBox="1">
            <a:spLocks noGrp="1"/>
          </p:cNvSpPr>
          <p:nvPr>
            <p:ph type="subTitle" idx="3"/>
          </p:nvPr>
        </p:nvSpPr>
        <p:spPr>
          <a:xfrm>
            <a:off x="715445" y="3875050"/>
            <a:ext cx="51798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1" name="Google Shape;211;p18"/>
          <p:cNvSpPr txBox="1">
            <a:spLocks noGrp="1"/>
          </p:cNvSpPr>
          <p:nvPr>
            <p:ph type="subTitle" idx="4"/>
          </p:nvPr>
        </p:nvSpPr>
        <p:spPr>
          <a:xfrm>
            <a:off x="715435" y="1227950"/>
            <a:ext cx="5179800" cy="46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2" name="Google Shape;212;p18"/>
          <p:cNvSpPr txBox="1">
            <a:spLocks noGrp="1"/>
          </p:cNvSpPr>
          <p:nvPr>
            <p:ph type="subTitle" idx="5"/>
          </p:nvPr>
        </p:nvSpPr>
        <p:spPr>
          <a:xfrm>
            <a:off x="715437" y="2376225"/>
            <a:ext cx="5179800" cy="46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3" name="Google Shape;213;p18"/>
          <p:cNvSpPr txBox="1">
            <a:spLocks noGrp="1"/>
          </p:cNvSpPr>
          <p:nvPr>
            <p:ph type="subTitle" idx="6"/>
          </p:nvPr>
        </p:nvSpPr>
        <p:spPr>
          <a:xfrm>
            <a:off x="715425" y="3524500"/>
            <a:ext cx="5179800" cy="46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14" name="Google Shape;214;p18"/>
          <p:cNvGrpSpPr/>
          <p:nvPr/>
        </p:nvGrpSpPr>
        <p:grpSpPr>
          <a:xfrm>
            <a:off x="-22794" y="188425"/>
            <a:ext cx="9363824" cy="4902550"/>
            <a:chOff x="-22794" y="188425"/>
            <a:chExt cx="9363824" cy="4902550"/>
          </a:xfrm>
        </p:grpSpPr>
        <p:sp>
          <p:nvSpPr>
            <p:cNvPr id="215" name="Google Shape;215;p18"/>
            <p:cNvSpPr/>
            <p:nvPr/>
          </p:nvSpPr>
          <p:spPr>
            <a:xfrm>
              <a:off x="8171168" y="18842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flipH="1">
              <a:off x="954306" y="273619"/>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8550173" y="194177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flipH="1">
              <a:off x="240650" y="3162350"/>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flipH="1">
              <a:off x="182317" y="357317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flipH="1">
              <a:off x="8733967" y="381915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flipH="1">
              <a:off x="8678453" y="436590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22794"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and four columns">
  <p:cSld name="CUSTOM_5">
    <p:spTree>
      <p:nvGrpSpPr>
        <p:cNvPr id="1" name="Shape 227"/>
        <p:cNvGrpSpPr/>
        <p:nvPr/>
      </p:nvGrpSpPr>
      <p:grpSpPr>
        <a:xfrm>
          <a:off x="0" y="0"/>
          <a:ext cx="0" cy="0"/>
          <a:chOff x="0" y="0"/>
          <a:chExt cx="0" cy="0"/>
        </a:xfrm>
      </p:grpSpPr>
      <p:sp>
        <p:nvSpPr>
          <p:cNvPr id="228" name="Google Shape;228;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9" name="Google Shape;229;p19"/>
          <p:cNvSpPr txBox="1">
            <a:spLocks noGrp="1"/>
          </p:cNvSpPr>
          <p:nvPr>
            <p:ph type="subTitle" idx="1"/>
          </p:nvPr>
        </p:nvSpPr>
        <p:spPr>
          <a:xfrm>
            <a:off x="711575" y="1962026"/>
            <a:ext cx="3609600" cy="9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0" name="Google Shape;230;p19"/>
          <p:cNvSpPr txBox="1">
            <a:spLocks noGrp="1"/>
          </p:cNvSpPr>
          <p:nvPr>
            <p:ph type="subTitle" idx="2"/>
          </p:nvPr>
        </p:nvSpPr>
        <p:spPr>
          <a:xfrm>
            <a:off x="4574130" y="1962026"/>
            <a:ext cx="3609600" cy="9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1" name="Google Shape;231;p19"/>
          <p:cNvSpPr txBox="1">
            <a:spLocks noGrp="1"/>
          </p:cNvSpPr>
          <p:nvPr>
            <p:ph type="subTitle" idx="3"/>
          </p:nvPr>
        </p:nvSpPr>
        <p:spPr>
          <a:xfrm>
            <a:off x="711575" y="3524200"/>
            <a:ext cx="3609600" cy="9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2" name="Google Shape;232;p19"/>
          <p:cNvSpPr txBox="1">
            <a:spLocks noGrp="1"/>
          </p:cNvSpPr>
          <p:nvPr>
            <p:ph type="subTitle" idx="4"/>
          </p:nvPr>
        </p:nvSpPr>
        <p:spPr>
          <a:xfrm>
            <a:off x="4574130" y="3524200"/>
            <a:ext cx="3609600" cy="9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3" name="Google Shape;233;p19"/>
          <p:cNvSpPr txBox="1">
            <a:spLocks noGrp="1"/>
          </p:cNvSpPr>
          <p:nvPr>
            <p:ph type="subTitle" idx="5"/>
          </p:nvPr>
        </p:nvSpPr>
        <p:spPr>
          <a:xfrm>
            <a:off x="711576" y="1673925"/>
            <a:ext cx="3609600" cy="39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4" name="Google Shape;234;p19"/>
          <p:cNvSpPr txBox="1">
            <a:spLocks noGrp="1"/>
          </p:cNvSpPr>
          <p:nvPr>
            <p:ph type="subTitle" idx="6"/>
          </p:nvPr>
        </p:nvSpPr>
        <p:spPr>
          <a:xfrm>
            <a:off x="711576" y="3234224"/>
            <a:ext cx="3609600" cy="39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5" name="Google Shape;235;p19"/>
          <p:cNvSpPr txBox="1">
            <a:spLocks noGrp="1"/>
          </p:cNvSpPr>
          <p:nvPr>
            <p:ph type="subTitle" idx="7"/>
          </p:nvPr>
        </p:nvSpPr>
        <p:spPr>
          <a:xfrm>
            <a:off x="4574107" y="1673925"/>
            <a:ext cx="3609600" cy="39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6" name="Google Shape;236;p19"/>
          <p:cNvSpPr txBox="1">
            <a:spLocks noGrp="1"/>
          </p:cNvSpPr>
          <p:nvPr>
            <p:ph type="subTitle" idx="8"/>
          </p:nvPr>
        </p:nvSpPr>
        <p:spPr>
          <a:xfrm>
            <a:off x="4574107" y="3234224"/>
            <a:ext cx="3609600" cy="39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37" name="Google Shape;237;p19"/>
          <p:cNvGrpSpPr/>
          <p:nvPr/>
        </p:nvGrpSpPr>
        <p:grpSpPr>
          <a:xfrm>
            <a:off x="-22794" y="214257"/>
            <a:ext cx="9182569" cy="4876718"/>
            <a:chOff x="-22794" y="214257"/>
            <a:chExt cx="9182569" cy="4876718"/>
          </a:xfrm>
        </p:grpSpPr>
        <p:sp>
          <p:nvSpPr>
            <p:cNvPr id="238" name="Google Shape;238;p19"/>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p:nvPr/>
          </p:nvSpPr>
          <p:spPr>
            <a:xfrm flipH="1">
              <a:off x="8779115" y="401126"/>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22794"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flipH="1">
              <a:off x="331163" y="1563625"/>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flipH="1">
              <a:off x="240642" y="3760241"/>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8758306" y="324137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flipH="1">
              <a:off x="4266406" y="214257"/>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itle and six columns">
  <p:cSld name="CUSTOM_7">
    <p:spTree>
      <p:nvGrpSpPr>
        <p:cNvPr id="1" name="Shape 248"/>
        <p:cNvGrpSpPr/>
        <p:nvPr/>
      </p:nvGrpSpPr>
      <p:grpSpPr>
        <a:xfrm>
          <a:off x="0" y="0"/>
          <a:ext cx="0" cy="0"/>
          <a:chOff x="0" y="0"/>
          <a:chExt cx="0" cy="0"/>
        </a:xfrm>
      </p:grpSpPr>
      <p:sp>
        <p:nvSpPr>
          <p:cNvPr id="249" name="Google Shape;2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0" name="Google Shape;250;p20"/>
          <p:cNvSpPr txBox="1">
            <a:spLocks noGrp="1"/>
          </p:cNvSpPr>
          <p:nvPr>
            <p:ph type="subTitle" idx="1"/>
          </p:nvPr>
        </p:nvSpPr>
        <p:spPr>
          <a:xfrm>
            <a:off x="715725" y="1968105"/>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1" name="Google Shape;251;p20"/>
          <p:cNvSpPr txBox="1">
            <a:spLocks noGrp="1"/>
          </p:cNvSpPr>
          <p:nvPr>
            <p:ph type="subTitle" idx="2"/>
          </p:nvPr>
        </p:nvSpPr>
        <p:spPr>
          <a:xfrm>
            <a:off x="3473500" y="1968105"/>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2" name="Google Shape;252;p20"/>
          <p:cNvSpPr txBox="1">
            <a:spLocks noGrp="1"/>
          </p:cNvSpPr>
          <p:nvPr>
            <p:ph type="subTitle" idx="3"/>
          </p:nvPr>
        </p:nvSpPr>
        <p:spPr>
          <a:xfrm>
            <a:off x="715726" y="3531450"/>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3" name="Google Shape;253;p20"/>
          <p:cNvSpPr txBox="1">
            <a:spLocks noGrp="1"/>
          </p:cNvSpPr>
          <p:nvPr>
            <p:ph type="subTitle" idx="4"/>
          </p:nvPr>
        </p:nvSpPr>
        <p:spPr>
          <a:xfrm>
            <a:off x="3473498" y="3531450"/>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4" name="Google Shape;254;p20"/>
          <p:cNvSpPr txBox="1">
            <a:spLocks noGrp="1"/>
          </p:cNvSpPr>
          <p:nvPr>
            <p:ph type="subTitle" idx="5"/>
          </p:nvPr>
        </p:nvSpPr>
        <p:spPr>
          <a:xfrm>
            <a:off x="6231275" y="1968105"/>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5" name="Google Shape;255;p20"/>
          <p:cNvSpPr txBox="1">
            <a:spLocks noGrp="1"/>
          </p:cNvSpPr>
          <p:nvPr>
            <p:ph type="subTitle" idx="6"/>
          </p:nvPr>
        </p:nvSpPr>
        <p:spPr>
          <a:xfrm>
            <a:off x="6231276" y="3531450"/>
            <a:ext cx="2199600" cy="10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6" name="Google Shape;256;p20"/>
          <p:cNvSpPr txBox="1">
            <a:spLocks noGrp="1"/>
          </p:cNvSpPr>
          <p:nvPr>
            <p:ph type="subTitle" idx="7"/>
          </p:nvPr>
        </p:nvSpPr>
        <p:spPr>
          <a:xfrm>
            <a:off x="715725" y="1700275"/>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7" name="Google Shape;257;p20"/>
          <p:cNvSpPr txBox="1">
            <a:spLocks noGrp="1"/>
          </p:cNvSpPr>
          <p:nvPr>
            <p:ph type="subTitle" idx="8"/>
          </p:nvPr>
        </p:nvSpPr>
        <p:spPr>
          <a:xfrm>
            <a:off x="3473500" y="1700275"/>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8" name="Google Shape;258;p20"/>
          <p:cNvSpPr txBox="1">
            <a:spLocks noGrp="1"/>
          </p:cNvSpPr>
          <p:nvPr>
            <p:ph type="subTitle" idx="9"/>
          </p:nvPr>
        </p:nvSpPr>
        <p:spPr>
          <a:xfrm>
            <a:off x="6231274" y="1700275"/>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9" name="Google Shape;259;p20"/>
          <p:cNvSpPr txBox="1">
            <a:spLocks noGrp="1"/>
          </p:cNvSpPr>
          <p:nvPr>
            <p:ph type="subTitle" idx="13"/>
          </p:nvPr>
        </p:nvSpPr>
        <p:spPr>
          <a:xfrm>
            <a:off x="715725" y="3260149"/>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0" name="Google Shape;260;p20"/>
          <p:cNvSpPr txBox="1">
            <a:spLocks noGrp="1"/>
          </p:cNvSpPr>
          <p:nvPr>
            <p:ph type="subTitle" idx="14"/>
          </p:nvPr>
        </p:nvSpPr>
        <p:spPr>
          <a:xfrm>
            <a:off x="3473500" y="3260151"/>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61" name="Google Shape;261;p20"/>
          <p:cNvSpPr txBox="1">
            <a:spLocks noGrp="1"/>
          </p:cNvSpPr>
          <p:nvPr>
            <p:ph type="subTitle" idx="15"/>
          </p:nvPr>
        </p:nvSpPr>
        <p:spPr>
          <a:xfrm>
            <a:off x="6231274" y="3260151"/>
            <a:ext cx="219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62" name="Google Shape;262;p20"/>
          <p:cNvGrpSpPr/>
          <p:nvPr/>
        </p:nvGrpSpPr>
        <p:grpSpPr>
          <a:xfrm>
            <a:off x="-92377" y="-101672"/>
            <a:ext cx="9252158" cy="5097491"/>
            <a:chOff x="-92377" y="-101672"/>
            <a:chExt cx="9252158" cy="5097491"/>
          </a:xfrm>
        </p:grpSpPr>
        <p:sp>
          <p:nvSpPr>
            <p:cNvPr id="263" name="Google Shape;263;p20"/>
            <p:cNvSpPr/>
            <p:nvPr/>
          </p:nvSpPr>
          <p:spPr>
            <a:xfrm flipH="1">
              <a:off x="8500717" y="393537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flipH="1">
              <a:off x="5611118" y="198223"/>
              <a:ext cx="125614" cy="125614"/>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flipH="1">
              <a:off x="188827" y="410961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flipH="1">
              <a:off x="5207392" y="-101672"/>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p:nvPr/>
          </p:nvSpPr>
          <p:spPr>
            <a:xfrm flipH="1">
              <a:off x="8187031" y="224019"/>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0"/>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0"/>
            <p:cNvSpPr/>
            <p:nvPr/>
          </p:nvSpPr>
          <p:spPr>
            <a:xfrm>
              <a:off x="311206" y="4448415"/>
              <a:ext cx="42156" cy="42156"/>
            </a:xfrm>
            <a:custGeom>
              <a:avLst/>
              <a:gdLst/>
              <a:ahLst/>
              <a:cxnLst/>
              <a:rect l="l" t="t" r="r" b="b"/>
              <a:pathLst>
                <a:path w="820" h="820" extrusionOk="0">
                  <a:moveTo>
                    <a:pt x="410" y="0"/>
                  </a:moveTo>
                  <a:cubicBezTo>
                    <a:pt x="184" y="0"/>
                    <a:pt x="0" y="184"/>
                    <a:pt x="0" y="410"/>
                  </a:cubicBezTo>
                  <a:cubicBezTo>
                    <a:pt x="0" y="636"/>
                    <a:pt x="184" y="820"/>
                    <a:pt x="410" y="820"/>
                  </a:cubicBezTo>
                  <a:cubicBezTo>
                    <a:pt x="636" y="820"/>
                    <a:pt x="820" y="636"/>
                    <a:pt x="820" y="410"/>
                  </a:cubicBezTo>
                  <a:cubicBezTo>
                    <a:pt x="820" y="184"/>
                    <a:pt x="636" y="0"/>
                    <a:pt x="410"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0"/>
            <p:cNvSpPr/>
            <p:nvPr/>
          </p:nvSpPr>
          <p:spPr>
            <a:xfrm flipH="1">
              <a:off x="8917728" y="433445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0"/>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flipH="1">
              <a:off x="-44519" y="2945544"/>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713225" y="2977400"/>
            <a:ext cx="4383600" cy="1626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833875" y="1951400"/>
            <a:ext cx="1110300" cy="1026000"/>
          </a:xfrm>
          <a:prstGeom prst="rect">
            <a:avLst/>
          </a:prstGeom>
          <a:solidFill>
            <a:srgbClr val="333A85">
              <a:alpha val="10000"/>
            </a:srgbClr>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a:spLocks noGrp="1"/>
          </p:cNvSpPr>
          <p:nvPr>
            <p:ph type="pic" idx="3"/>
          </p:nvPr>
        </p:nvSpPr>
        <p:spPr>
          <a:xfrm>
            <a:off x="5670175" y="539500"/>
            <a:ext cx="2760600" cy="4064400"/>
          </a:xfrm>
          <a:prstGeom prst="rect">
            <a:avLst/>
          </a:prstGeom>
          <a:noFill/>
          <a:ln>
            <a:noFill/>
          </a:ln>
        </p:spPr>
      </p:sp>
      <p:grpSp>
        <p:nvGrpSpPr>
          <p:cNvPr id="26" name="Google Shape;26;p3"/>
          <p:cNvGrpSpPr/>
          <p:nvPr/>
        </p:nvGrpSpPr>
        <p:grpSpPr>
          <a:xfrm>
            <a:off x="-54079" y="1050701"/>
            <a:ext cx="9466697" cy="4040274"/>
            <a:chOff x="-54079" y="1050701"/>
            <a:chExt cx="9466697" cy="4040274"/>
          </a:xfrm>
        </p:grpSpPr>
        <p:grpSp>
          <p:nvGrpSpPr>
            <p:cNvPr id="27" name="Google Shape;27;p3"/>
            <p:cNvGrpSpPr/>
            <p:nvPr/>
          </p:nvGrpSpPr>
          <p:grpSpPr>
            <a:xfrm>
              <a:off x="308730" y="1050701"/>
              <a:ext cx="9103888" cy="3323830"/>
              <a:chOff x="308730" y="1050701"/>
              <a:chExt cx="9103888" cy="3323830"/>
            </a:xfrm>
          </p:grpSpPr>
          <p:sp>
            <p:nvSpPr>
              <p:cNvPr id="28" name="Google Shape;28;p3"/>
              <p:cNvSpPr/>
              <p:nvPr/>
            </p:nvSpPr>
            <p:spPr>
              <a:xfrm flipH="1">
                <a:off x="308730" y="4164873"/>
                <a:ext cx="125614" cy="125614"/>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925131" y="1951394"/>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8773765" y="105070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773765" y="4290476"/>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3"/>
            <p:cNvSpPr/>
            <p:nvPr/>
          </p:nvSpPr>
          <p:spPr>
            <a:xfrm flipH="1">
              <a:off x="-54079"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38304"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3857449"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4607436"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510046"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Numbers and text">
  <p:cSld name="CUSTOM_8">
    <p:spTree>
      <p:nvGrpSpPr>
        <p:cNvPr id="1" name="Shape 275"/>
        <p:cNvGrpSpPr/>
        <p:nvPr/>
      </p:nvGrpSpPr>
      <p:grpSpPr>
        <a:xfrm>
          <a:off x="0" y="0"/>
          <a:ext cx="0" cy="0"/>
          <a:chOff x="0" y="0"/>
          <a:chExt cx="0" cy="0"/>
        </a:xfrm>
      </p:grpSpPr>
      <p:sp>
        <p:nvSpPr>
          <p:cNvPr id="276" name="Google Shape;276;p21"/>
          <p:cNvSpPr txBox="1">
            <a:spLocks noGrp="1"/>
          </p:cNvSpPr>
          <p:nvPr>
            <p:ph type="title" hasCustomPrompt="1"/>
          </p:nvPr>
        </p:nvSpPr>
        <p:spPr>
          <a:xfrm>
            <a:off x="941822" y="2152396"/>
            <a:ext cx="2691000" cy="768900"/>
          </a:xfrm>
          <a:prstGeom prst="rect">
            <a:avLst/>
          </a:prstGeom>
          <a:solidFill>
            <a:srgbClr val="333A85">
              <a:alpha val="10000"/>
            </a:srgbClr>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7" name="Google Shape;277;p21"/>
          <p:cNvSpPr txBox="1">
            <a:spLocks noGrp="1"/>
          </p:cNvSpPr>
          <p:nvPr>
            <p:ph type="subTitle" idx="1"/>
          </p:nvPr>
        </p:nvSpPr>
        <p:spPr>
          <a:xfrm>
            <a:off x="941822" y="2835117"/>
            <a:ext cx="2691000" cy="30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78" name="Google Shape;278;p21"/>
          <p:cNvSpPr txBox="1">
            <a:spLocks noGrp="1"/>
          </p:cNvSpPr>
          <p:nvPr>
            <p:ph type="title" idx="2" hasCustomPrompt="1"/>
          </p:nvPr>
        </p:nvSpPr>
        <p:spPr>
          <a:xfrm>
            <a:off x="941822" y="920500"/>
            <a:ext cx="2691000" cy="768900"/>
          </a:xfrm>
          <a:prstGeom prst="rect">
            <a:avLst/>
          </a:prstGeom>
          <a:solidFill>
            <a:srgbClr val="333A85">
              <a:alpha val="10000"/>
            </a:srgbClr>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9" name="Google Shape;279;p21"/>
          <p:cNvSpPr txBox="1">
            <a:spLocks noGrp="1"/>
          </p:cNvSpPr>
          <p:nvPr>
            <p:ph type="subTitle" idx="3"/>
          </p:nvPr>
        </p:nvSpPr>
        <p:spPr>
          <a:xfrm>
            <a:off x="941822" y="1603210"/>
            <a:ext cx="2691000" cy="30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80" name="Google Shape;280;p21"/>
          <p:cNvSpPr txBox="1">
            <a:spLocks noGrp="1"/>
          </p:cNvSpPr>
          <p:nvPr>
            <p:ph type="title" idx="4" hasCustomPrompt="1"/>
          </p:nvPr>
        </p:nvSpPr>
        <p:spPr>
          <a:xfrm>
            <a:off x="941822" y="3384279"/>
            <a:ext cx="2691000" cy="768900"/>
          </a:xfrm>
          <a:prstGeom prst="rect">
            <a:avLst/>
          </a:prstGeom>
          <a:solidFill>
            <a:srgbClr val="333A85">
              <a:alpha val="10000"/>
            </a:srgbClr>
          </a:solid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81" name="Google Shape;281;p21"/>
          <p:cNvSpPr txBox="1">
            <a:spLocks noGrp="1"/>
          </p:cNvSpPr>
          <p:nvPr>
            <p:ph type="subTitle" idx="5"/>
          </p:nvPr>
        </p:nvSpPr>
        <p:spPr>
          <a:xfrm>
            <a:off x="941822" y="4067001"/>
            <a:ext cx="2691000" cy="30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panose="020B0503020203020204"/>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1200"/>
              <a:buFont typeface="PT Sans" panose="020B0503020203020204"/>
              <a:buNone/>
              <a:defRPr>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grpSp>
        <p:nvGrpSpPr>
          <p:cNvPr id="282" name="Google Shape;282;p21"/>
          <p:cNvGrpSpPr/>
          <p:nvPr/>
        </p:nvGrpSpPr>
        <p:grpSpPr>
          <a:xfrm>
            <a:off x="-92377" y="263875"/>
            <a:ext cx="9554670" cy="4827100"/>
            <a:chOff x="-92377" y="263875"/>
            <a:chExt cx="9554670" cy="4827100"/>
          </a:xfrm>
        </p:grpSpPr>
        <p:grpSp>
          <p:nvGrpSpPr>
            <p:cNvPr id="283" name="Google Shape;283;p21"/>
            <p:cNvGrpSpPr/>
            <p:nvPr/>
          </p:nvGrpSpPr>
          <p:grpSpPr>
            <a:xfrm>
              <a:off x="-92377" y="4559544"/>
              <a:ext cx="9252153" cy="531431"/>
              <a:chOff x="-92377" y="4559544"/>
              <a:chExt cx="9252153" cy="531431"/>
            </a:xfrm>
          </p:grpSpPr>
          <p:sp>
            <p:nvSpPr>
              <p:cNvPr id="284" name="Google Shape;284;p21"/>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1"/>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21"/>
            <p:cNvSpPr/>
            <p:nvPr/>
          </p:nvSpPr>
          <p:spPr>
            <a:xfrm>
              <a:off x="8671435" y="329927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a:off x="308912" y="2880049"/>
              <a:ext cx="224911" cy="218552"/>
            </a:xfrm>
            <a:custGeom>
              <a:avLst/>
              <a:gdLst/>
              <a:ahLst/>
              <a:cxnLst/>
              <a:rect l="l" t="t" r="r" b="b"/>
              <a:pathLst>
                <a:path w="4598" h="4468" extrusionOk="0">
                  <a:moveTo>
                    <a:pt x="3143" y="1"/>
                  </a:moveTo>
                  <a:lnTo>
                    <a:pt x="1" y="3495"/>
                  </a:lnTo>
                  <a:lnTo>
                    <a:pt x="4597" y="4468"/>
                  </a:lnTo>
                  <a:lnTo>
                    <a:pt x="3143" y="1"/>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a:off x="1370731" y="26387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a:off x="8609694" y="38955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hanks">
  <p:cSld name="CUSTOM_3_1">
    <p:spTree>
      <p:nvGrpSpPr>
        <p:cNvPr id="1" name="Shape 292"/>
        <p:cNvGrpSpPr/>
        <p:nvPr/>
      </p:nvGrpSpPr>
      <p:grpSpPr>
        <a:xfrm>
          <a:off x="0" y="0"/>
          <a:ext cx="0" cy="0"/>
          <a:chOff x="0" y="0"/>
          <a:chExt cx="0" cy="0"/>
        </a:xfrm>
      </p:grpSpPr>
      <p:sp>
        <p:nvSpPr>
          <p:cNvPr id="293" name="Google Shape;293;p22"/>
          <p:cNvSpPr txBox="1">
            <a:spLocks noGrp="1"/>
          </p:cNvSpPr>
          <p:nvPr>
            <p:ph type="title"/>
          </p:nvPr>
        </p:nvSpPr>
        <p:spPr>
          <a:xfrm>
            <a:off x="713225" y="539500"/>
            <a:ext cx="42879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4" name="Google Shape;294;p22"/>
          <p:cNvSpPr txBox="1">
            <a:spLocks noGrp="1"/>
          </p:cNvSpPr>
          <p:nvPr>
            <p:ph type="subTitle" idx="1"/>
          </p:nvPr>
        </p:nvSpPr>
        <p:spPr>
          <a:xfrm>
            <a:off x="713225" y="1668300"/>
            <a:ext cx="4287900" cy="144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8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95" name="Google Shape;295;p22"/>
          <p:cNvGrpSpPr/>
          <p:nvPr/>
        </p:nvGrpSpPr>
        <p:grpSpPr>
          <a:xfrm>
            <a:off x="-146231" y="190150"/>
            <a:ext cx="9558849" cy="4900825"/>
            <a:chOff x="-146231" y="190150"/>
            <a:chExt cx="9558849" cy="4900825"/>
          </a:xfrm>
        </p:grpSpPr>
        <p:grpSp>
          <p:nvGrpSpPr>
            <p:cNvPr id="296" name="Google Shape;296;p22"/>
            <p:cNvGrpSpPr/>
            <p:nvPr/>
          </p:nvGrpSpPr>
          <p:grpSpPr>
            <a:xfrm>
              <a:off x="-54079" y="1050701"/>
              <a:ext cx="9466697" cy="4040274"/>
              <a:chOff x="-54079" y="1050701"/>
              <a:chExt cx="9466697" cy="4040274"/>
            </a:xfrm>
          </p:grpSpPr>
          <p:grpSp>
            <p:nvGrpSpPr>
              <p:cNvPr id="297" name="Google Shape;297;p22"/>
              <p:cNvGrpSpPr/>
              <p:nvPr/>
            </p:nvGrpSpPr>
            <p:grpSpPr>
              <a:xfrm>
                <a:off x="308730" y="1050701"/>
                <a:ext cx="9103888" cy="3239786"/>
                <a:chOff x="308730" y="1050701"/>
                <a:chExt cx="9103888" cy="3239786"/>
              </a:xfrm>
            </p:grpSpPr>
            <p:sp>
              <p:nvSpPr>
                <p:cNvPr id="298" name="Google Shape;298;p22"/>
                <p:cNvSpPr/>
                <p:nvPr/>
              </p:nvSpPr>
              <p:spPr>
                <a:xfrm flipH="1">
                  <a:off x="308730" y="4164873"/>
                  <a:ext cx="125614" cy="125614"/>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flipH="1">
                  <a:off x="8925131" y="1951394"/>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flipH="1">
                  <a:off x="8773765" y="105070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22"/>
              <p:cNvSpPr/>
              <p:nvPr/>
            </p:nvSpPr>
            <p:spPr>
              <a:xfrm flipH="1">
                <a:off x="-54079"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flipH="1">
                <a:off x="38304"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flipH="1">
                <a:off x="3857449"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flipH="1">
                <a:off x="4607436"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22"/>
            <p:cNvSpPr/>
            <p:nvPr/>
          </p:nvSpPr>
          <p:spPr>
            <a:xfrm>
              <a:off x="7053835" y="190150"/>
              <a:ext cx="912990" cy="211552"/>
            </a:xfrm>
            <a:custGeom>
              <a:avLst/>
              <a:gdLst/>
              <a:ahLst/>
              <a:cxnLst/>
              <a:rect l="l" t="t" r="r" b="b"/>
              <a:pathLst>
                <a:path w="17759" h="4115" extrusionOk="0">
                  <a:moveTo>
                    <a:pt x="11226" y="1"/>
                  </a:moveTo>
                  <a:cubicBezTo>
                    <a:pt x="8847" y="1"/>
                    <a:pt x="7931" y="2332"/>
                    <a:pt x="7931" y="2332"/>
                  </a:cubicBezTo>
                  <a:cubicBezTo>
                    <a:pt x="7931" y="2332"/>
                    <a:pt x="5103" y="796"/>
                    <a:pt x="2756" y="796"/>
                  </a:cubicBezTo>
                  <a:cubicBezTo>
                    <a:pt x="2638" y="796"/>
                    <a:pt x="2521" y="800"/>
                    <a:pt x="2405" y="808"/>
                  </a:cubicBezTo>
                  <a:cubicBezTo>
                    <a:pt x="1" y="979"/>
                    <a:pt x="629" y="4114"/>
                    <a:pt x="629" y="4114"/>
                  </a:cubicBezTo>
                  <a:lnTo>
                    <a:pt x="17759" y="4114"/>
                  </a:lnTo>
                  <a:cubicBezTo>
                    <a:pt x="17759" y="4114"/>
                    <a:pt x="15194" y="797"/>
                    <a:pt x="12135" y="107"/>
                  </a:cubicBezTo>
                  <a:cubicBezTo>
                    <a:pt x="11811" y="33"/>
                    <a:pt x="11509" y="1"/>
                    <a:pt x="11226"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373641" y="194132"/>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46231" y="8988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 name="Google Shape;308;p22"/>
          <p:cNvSpPr txBox="1"/>
          <p:nvPr/>
        </p:nvSpPr>
        <p:spPr>
          <a:xfrm>
            <a:off x="713225" y="3763850"/>
            <a:ext cx="42879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000" b="1" dirty="0">
                <a:solidFill>
                  <a:schemeClr val="dk1"/>
                </a:solidFill>
                <a:latin typeface="Open Sans" panose="020B0606030504020204"/>
                <a:ea typeface="Open Sans" panose="020B0606030504020204"/>
                <a:cs typeface="Open Sans" panose="020B0606030504020204"/>
                <a:sym typeface="Open Sans" panose="020B0606030504020204"/>
              </a:rPr>
              <a:t>CREDITS:</a:t>
            </a:r>
            <a:r>
              <a:rPr lang="en-GB" sz="1000" dirty="0">
                <a:solidFill>
                  <a:schemeClr val="dk1"/>
                </a:solidFill>
                <a:latin typeface="Open Sans" panose="020B0606030504020204"/>
                <a:ea typeface="Open Sans" panose="020B0606030504020204"/>
                <a:cs typeface="Open Sans" panose="020B0606030504020204"/>
                <a:sym typeface="Open Sans" panose="020B0606030504020204"/>
              </a:rPr>
              <a:t> This presentation template was created by </a:t>
            </a:r>
            <a:r>
              <a:rPr lang="en-GB" sz="1000" b="1" u="sng" dirty="0">
                <a:solidFill>
                  <a:schemeClr val="hlink"/>
                </a:solidFill>
                <a:latin typeface="Open Sans" panose="020B0606030504020204"/>
                <a:ea typeface="Open Sans" panose="020B0606030504020204"/>
                <a:cs typeface="Open Sans" panose="020B0606030504020204"/>
                <a:sym typeface="Open Sans" panose="020B0606030504020204"/>
                <a:hlinkClick r:id="rId2"/>
              </a:rPr>
              <a:t>Slidesgo</a:t>
            </a:r>
            <a:r>
              <a:rPr lang="en-GB" sz="1000" dirty="0">
                <a:solidFill>
                  <a:schemeClr val="dk1"/>
                </a:solidFill>
                <a:latin typeface="Open Sans" panose="020B0606030504020204"/>
                <a:ea typeface="Open Sans" panose="020B0606030504020204"/>
                <a:cs typeface="Open Sans" panose="020B0606030504020204"/>
                <a:sym typeface="Open Sans" panose="020B0606030504020204"/>
              </a:rPr>
              <a:t>, and includes icons by </a:t>
            </a:r>
            <a:r>
              <a:rPr lang="en-GB" sz="1000" b="1" u="sng" dirty="0">
                <a:solidFill>
                  <a:schemeClr val="dk1"/>
                </a:solidFill>
                <a:latin typeface="Open Sans" panose="020B0606030504020204"/>
                <a:ea typeface="Open Sans" panose="020B0606030504020204"/>
                <a:cs typeface="Open Sans" panose="020B0606030504020204"/>
                <a:sym typeface="Open Sans" panose="020B0606030504020204"/>
                <a:hlinkClick r:id="rId3"/>
              </a:rPr>
              <a:t>Flaticon</a:t>
            </a:r>
            <a:r>
              <a:rPr lang="en-GB" sz="1000" dirty="0">
                <a:solidFill>
                  <a:schemeClr val="dk1"/>
                </a:solidFill>
                <a:latin typeface="Open Sans" panose="020B0606030504020204"/>
                <a:ea typeface="Open Sans" panose="020B0606030504020204"/>
                <a:cs typeface="Open Sans" panose="020B0606030504020204"/>
                <a:sym typeface="Open Sans" panose="020B0606030504020204"/>
              </a:rPr>
              <a:t>, and infographics &amp; images by </a:t>
            </a:r>
            <a:r>
              <a:rPr lang="en-GB" sz="1000" b="1" u="sng" dirty="0">
                <a:solidFill>
                  <a:schemeClr val="dk1"/>
                </a:solidFill>
                <a:latin typeface="Open Sans" panose="020B0606030504020204"/>
                <a:ea typeface="Open Sans" panose="020B0606030504020204"/>
                <a:cs typeface="Open Sans" panose="020B0606030504020204"/>
                <a:sym typeface="Open Sans" panose="020B0606030504020204"/>
                <a:hlinkClick r:id="rId4"/>
              </a:rPr>
              <a:t>Freepik</a:t>
            </a:r>
            <a:r>
              <a:rPr lang="en-GB" sz="1000" u="sng" dirty="0">
                <a:solidFill>
                  <a:schemeClr val="dk1"/>
                </a:solidFill>
                <a:latin typeface="Open Sans" panose="020B0606030504020204"/>
                <a:ea typeface="Open Sans" panose="020B0606030504020204"/>
                <a:cs typeface="Open Sans" panose="020B0606030504020204"/>
                <a:sym typeface="Open Sans" panose="020B0606030504020204"/>
              </a:rPr>
              <a:t> </a:t>
            </a:r>
            <a:endParaRPr sz="1000" b="1" u="sng" dirty="0">
              <a:solidFill>
                <a:schemeClr val="dk1"/>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Background">
  <p:cSld name="CUSTOM_9">
    <p:spTree>
      <p:nvGrpSpPr>
        <p:cNvPr id="1" name="Shape 309"/>
        <p:cNvGrpSpPr/>
        <p:nvPr/>
      </p:nvGrpSpPr>
      <p:grpSpPr>
        <a:xfrm>
          <a:off x="0" y="0"/>
          <a:ext cx="0" cy="0"/>
          <a:chOff x="0" y="0"/>
          <a:chExt cx="0" cy="0"/>
        </a:xfrm>
      </p:grpSpPr>
      <p:grpSp>
        <p:nvGrpSpPr>
          <p:cNvPr id="310" name="Google Shape;310;p23"/>
          <p:cNvGrpSpPr/>
          <p:nvPr/>
        </p:nvGrpSpPr>
        <p:grpSpPr>
          <a:xfrm>
            <a:off x="-92377" y="-101672"/>
            <a:ext cx="9252158" cy="5097491"/>
            <a:chOff x="-92377" y="-101672"/>
            <a:chExt cx="9252158" cy="5097491"/>
          </a:xfrm>
        </p:grpSpPr>
        <p:sp>
          <p:nvSpPr>
            <p:cNvPr id="311" name="Google Shape;311;p23"/>
            <p:cNvSpPr/>
            <p:nvPr/>
          </p:nvSpPr>
          <p:spPr>
            <a:xfrm flipH="1">
              <a:off x="8500717" y="393537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flipH="1">
              <a:off x="5611118" y="198223"/>
              <a:ext cx="125614" cy="125614"/>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flipH="1">
              <a:off x="188827" y="410961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flipH="1">
              <a:off x="5207392" y="-101672"/>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flipH="1">
              <a:off x="8656506" y="2410069"/>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311206" y="4448415"/>
              <a:ext cx="42156" cy="42156"/>
            </a:xfrm>
            <a:custGeom>
              <a:avLst/>
              <a:gdLst/>
              <a:ahLst/>
              <a:cxnLst/>
              <a:rect l="l" t="t" r="r" b="b"/>
              <a:pathLst>
                <a:path w="820" h="820" extrusionOk="0">
                  <a:moveTo>
                    <a:pt x="410" y="0"/>
                  </a:moveTo>
                  <a:cubicBezTo>
                    <a:pt x="184" y="0"/>
                    <a:pt x="0" y="184"/>
                    <a:pt x="0" y="410"/>
                  </a:cubicBezTo>
                  <a:cubicBezTo>
                    <a:pt x="0" y="636"/>
                    <a:pt x="184" y="820"/>
                    <a:pt x="410" y="820"/>
                  </a:cubicBezTo>
                  <a:cubicBezTo>
                    <a:pt x="636" y="820"/>
                    <a:pt x="820" y="636"/>
                    <a:pt x="820" y="410"/>
                  </a:cubicBezTo>
                  <a:cubicBezTo>
                    <a:pt x="820" y="184"/>
                    <a:pt x="636" y="0"/>
                    <a:pt x="410"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flipH="1">
              <a:off x="8917728" y="433445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flipH="1">
              <a:off x="-44519" y="2945544"/>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Background 1">
  <p:cSld name="CUSTOM_9_1">
    <p:spTree>
      <p:nvGrpSpPr>
        <p:cNvPr id="1" name="Shape 323"/>
        <p:cNvGrpSpPr/>
        <p:nvPr/>
      </p:nvGrpSpPr>
      <p:grpSpPr>
        <a:xfrm>
          <a:off x="0" y="0"/>
          <a:ext cx="0" cy="0"/>
          <a:chOff x="0" y="0"/>
          <a:chExt cx="0" cy="0"/>
        </a:xfrm>
      </p:grpSpPr>
      <p:grpSp>
        <p:nvGrpSpPr>
          <p:cNvPr id="324" name="Google Shape;324;p24"/>
          <p:cNvGrpSpPr/>
          <p:nvPr/>
        </p:nvGrpSpPr>
        <p:grpSpPr>
          <a:xfrm>
            <a:off x="-146222" y="277609"/>
            <a:ext cx="9305997" cy="4813365"/>
            <a:chOff x="-146222" y="277609"/>
            <a:chExt cx="9305997" cy="4813365"/>
          </a:xfrm>
        </p:grpSpPr>
        <p:sp>
          <p:nvSpPr>
            <p:cNvPr id="325" name="Google Shape;325;p24"/>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11206" y="4448415"/>
              <a:ext cx="42156" cy="42156"/>
            </a:xfrm>
            <a:custGeom>
              <a:avLst/>
              <a:gdLst/>
              <a:ahLst/>
              <a:cxnLst/>
              <a:rect l="l" t="t" r="r" b="b"/>
              <a:pathLst>
                <a:path w="820" h="820" extrusionOk="0">
                  <a:moveTo>
                    <a:pt x="410" y="0"/>
                  </a:moveTo>
                  <a:cubicBezTo>
                    <a:pt x="184" y="0"/>
                    <a:pt x="0" y="184"/>
                    <a:pt x="0" y="410"/>
                  </a:cubicBezTo>
                  <a:cubicBezTo>
                    <a:pt x="0" y="636"/>
                    <a:pt x="184" y="820"/>
                    <a:pt x="410" y="820"/>
                  </a:cubicBezTo>
                  <a:cubicBezTo>
                    <a:pt x="636" y="820"/>
                    <a:pt x="820" y="636"/>
                    <a:pt x="820" y="410"/>
                  </a:cubicBezTo>
                  <a:cubicBezTo>
                    <a:pt x="820" y="184"/>
                    <a:pt x="636" y="0"/>
                    <a:pt x="410"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8671156" y="3866141"/>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8758318" y="3208525"/>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3028285" y="277609"/>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146222" y="4133957"/>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182319" y="279842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428106" y="395325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37"/>
        <p:cNvGrpSpPr/>
        <p:nvPr/>
      </p:nvGrpSpPr>
      <p:grpSpPr>
        <a:xfrm>
          <a:off x="0" y="0"/>
          <a:ext cx="0" cy="0"/>
          <a:chOff x="0" y="0"/>
          <a:chExt cx="0" cy="0"/>
        </a:xfrm>
      </p:grpSpPr>
      <p:sp>
        <p:nvSpPr>
          <p:cNvPr id="38" name="Google Shape;38;p4"/>
          <p:cNvSpPr txBox="1">
            <a:spLocks noGrp="1"/>
          </p:cNvSpPr>
          <p:nvPr>
            <p:ph type="title"/>
          </p:nvPr>
        </p:nvSpPr>
        <p:spPr>
          <a:xfrm>
            <a:off x="720000" y="539500"/>
            <a:ext cx="426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 name="Google Shape;39;p4"/>
          <p:cNvSpPr txBox="1">
            <a:spLocks noGrp="1"/>
          </p:cNvSpPr>
          <p:nvPr>
            <p:ph type="body" idx="1"/>
          </p:nvPr>
        </p:nvSpPr>
        <p:spPr>
          <a:xfrm>
            <a:off x="720000" y="1215750"/>
            <a:ext cx="4267500" cy="2768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0" name="Google Shape;40;p4"/>
          <p:cNvGrpSpPr/>
          <p:nvPr/>
        </p:nvGrpSpPr>
        <p:grpSpPr>
          <a:xfrm>
            <a:off x="-92377" y="184209"/>
            <a:ext cx="9252158" cy="4906765"/>
            <a:chOff x="-92377" y="184209"/>
            <a:chExt cx="9252158" cy="4906765"/>
          </a:xfrm>
        </p:grpSpPr>
        <p:sp>
          <p:nvSpPr>
            <p:cNvPr id="41" name="Google Shape;41;p4"/>
            <p:cNvSpPr/>
            <p:nvPr/>
          </p:nvSpPr>
          <p:spPr>
            <a:xfrm flipH="1">
              <a:off x="8500717" y="3935378"/>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188827" y="410961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4987491" y="184209"/>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311206" y="4448415"/>
              <a:ext cx="42156" cy="42156"/>
            </a:xfrm>
            <a:custGeom>
              <a:avLst/>
              <a:gdLst/>
              <a:ahLst/>
              <a:cxnLst/>
              <a:rect l="l" t="t" r="r" b="b"/>
              <a:pathLst>
                <a:path w="820" h="820" extrusionOk="0">
                  <a:moveTo>
                    <a:pt x="410" y="0"/>
                  </a:moveTo>
                  <a:cubicBezTo>
                    <a:pt x="184" y="0"/>
                    <a:pt x="0" y="184"/>
                    <a:pt x="0" y="410"/>
                  </a:cubicBezTo>
                  <a:cubicBezTo>
                    <a:pt x="0" y="636"/>
                    <a:pt x="184" y="820"/>
                    <a:pt x="410" y="820"/>
                  </a:cubicBezTo>
                  <a:cubicBezTo>
                    <a:pt x="636" y="820"/>
                    <a:pt x="820" y="636"/>
                    <a:pt x="820" y="410"/>
                  </a:cubicBezTo>
                  <a:cubicBezTo>
                    <a:pt x="820" y="184"/>
                    <a:pt x="636" y="0"/>
                    <a:pt x="410"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flipH="1">
              <a:off x="8917728" y="4334451"/>
              <a:ext cx="84004" cy="84055"/>
            </a:xfrm>
            <a:custGeom>
              <a:avLst/>
              <a:gdLst/>
              <a:ahLst/>
              <a:cxnLst/>
              <a:rect l="l" t="t" r="r" b="b"/>
              <a:pathLst>
                <a:path w="1634" h="1635" extrusionOk="0">
                  <a:moveTo>
                    <a:pt x="817" y="0"/>
                  </a:moveTo>
                  <a:cubicBezTo>
                    <a:pt x="366" y="0"/>
                    <a:pt x="1" y="366"/>
                    <a:pt x="1" y="818"/>
                  </a:cubicBezTo>
                  <a:cubicBezTo>
                    <a:pt x="1" y="1268"/>
                    <a:pt x="366" y="1634"/>
                    <a:pt x="817" y="1634"/>
                  </a:cubicBezTo>
                  <a:cubicBezTo>
                    <a:pt x="1269" y="1634"/>
                    <a:pt x="1634" y="1268"/>
                    <a:pt x="1634" y="818"/>
                  </a:cubicBezTo>
                  <a:cubicBezTo>
                    <a:pt x="1634" y="366"/>
                    <a:pt x="1269" y="0"/>
                    <a:pt x="817"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51"/>
        <p:cNvGrpSpPr/>
        <p:nvPr/>
      </p:nvGrpSpPr>
      <p:grpSpPr>
        <a:xfrm>
          <a:off x="0" y="0"/>
          <a:ext cx="0" cy="0"/>
          <a:chOff x="0" y="0"/>
          <a:chExt cx="0" cy="0"/>
        </a:xfrm>
      </p:grpSpPr>
      <p:sp>
        <p:nvSpPr>
          <p:cNvPr id="52" name="Google Shape;52;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5"/>
          <p:cNvSpPr txBox="1">
            <a:spLocks noGrp="1"/>
          </p:cNvSpPr>
          <p:nvPr>
            <p:ph type="subTitle" idx="1"/>
          </p:nvPr>
        </p:nvSpPr>
        <p:spPr>
          <a:xfrm>
            <a:off x="720000" y="3527025"/>
            <a:ext cx="4179600" cy="85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2"/>
          </p:nvPr>
        </p:nvSpPr>
        <p:spPr>
          <a:xfrm>
            <a:off x="720000" y="1962800"/>
            <a:ext cx="4179600" cy="85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5" name="Google Shape;55;p5"/>
          <p:cNvSpPr txBox="1">
            <a:spLocks noGrp="1"/>
          </p:cNvSpPr>
          <p:nvPr>
            <p:ph type="subTitle" idx="3"/>
          </p:nvPr>
        </p:nvSpPr>
        <p:spPr>
          <a:xfrm>
            <a:off x="720000" y="1633550"/>
            <a:ext cx="4179600" cy="44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6" name="Google Shape;56;p5"/>
          <p:cNvSpPr txBox="1">
            <a:spLocks noGrp="1"/>
          </p:cNvSpPr>
          <p:nvPr>
            <p:ph type="subTitle" idx="4"/>
          </p:nvPr>
        </p:nvSpPr>
        <p:spPr>
          <a:xfrm>
            <a:off x="720000" y="3197774"/>
            <a:ext cx="4179600" cy="440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57" name="Google Shape;57;p5"/>
          <p:cNvGrpSpPr/>
          <p:nvPr/>
        </p:nvGrpSpPr>
        <p:grpSpPr>
          <a:xfrm>
            <a:off x="-92377" y="182462"/>
            <a:ext cx="9252158" cy="4908512"/>
            <a:chOff x="-92377" y="182462"/>
            <a:chExt cx="9252158" cy="4908512"/>
          </a:xfrm>
        </p:grpSpPr>
        <p:sp>
          <p:nvSpPr>
            <p:cNvPr id="58" name="Google Shape;58;p5"/>
            <p:cNvSpPr/>
            <p:nvPr/>
          </p:nvSpPr>
          <p:spPr>
            <a:xfrm>
              <a:off x="8826209" y="2656864"/>
              <a:ext cx="118815" cy="110254"/>
            </a:xfrm>
            <a:custGeom>
              <a:avLst/>
              <a:gdLst/>
              <a:ahLst/>
              <a:cxnLst/>
              <a:rect l="l" t="t" r="r" b="b"/>
              <a:pathLst>
                <a:path w="2429" h="2254" extrusionOk="0">
                  <a:moveTo>
                    <a:pt x="953" y="0"/>
                  </a:moveTo>
                  <a:lnTo>
                    <a:pt x="0" y="2253"/>
                  </a:lnTo>
                  <a:lnTo>
                    <a:pt x="2428" y="1951"/>
                  </a:lnTo>
                  <a:lnTo>
                    <a:pt x="953"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8035348" y="30812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flipH="1">
              <a:off x="205767" y="71290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flipH="1">
              <a:off x="6276814" y="18246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67"/>
        <p:cNvGrpSpPr/>
        <p:nvPr/>
      </p:nvGrpSpPr>
      <p:grpSpPr>
        <a:xfrm>
          <a:off x="0" y="0"/>
          <a:ext cx="0" cy="0"/>
          <a:chOff x="0" y="0"/>
          <a:chExt cx="0" cy="0"/>
        </a:xfrm>
      </p:grpSpPr>
      <p:sp>
        <p:nvSpPr>
          <p:cNvPr id="68" name="Google Shape;6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9" name="Google Shape;69;p6"/>
          <p:cNvGrpSpPr/>
          <p:nvPr/>
        </p:nvGrpSpPr>
        <p:grpSpPr>
          <a:xfrm>
            <a:off x="-167109" y="233963"/>
            <a:ext cx="9519965" cy="4857012"/>
            <a:chOff x="-167109" y="233963"/>
            <a:chExt cx="9519965" cy="4857012"/>
          </a:xfrm>
        </p:grpSpPr>
        <p:sp>
          <p:nvSpPr>
            <p:cNvPr id="70" name="Google Shape;70;p6"/>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flipH="1">
              <a:off x="8498223" y="4547729"/>
              <a:ext cx="645769" cy="449420"/>
            </a:xfrm>
            <a:custGeom>
              <a:avLst/>
              <a:gdLst/>
              <a:ahLst/>
              <a:cxnLst/>
              <a:rect l="l" t="t" r="r" b="b"/>
              <a:pathLst>
                <a:path w="10329" h="7189" extrusionOk="0">
                  <a:moveTo>
                    <a:pt x="3155" y="0"/>
                  </a:moveTo>
                  <a:cubicBezTo>
                    <a:pt x="1390" y="0"/>
                    <a:pt x="1" y="3389"/>
                    <a:pt x="1" y="3389"/>
                  </a:cubicBezTo>
                  <a:lnTo>
                    <a:pt x="1" y="7188"/>
                  </a:lnTo>
                  <a:lnTo>
                    <a:pt x="9269" y="7188"/>
                  </a:lnTo>
                  <a:cubicBezTo>
                    <a:pt x="9269" y="7188"/>
                    <a:pt x="10329" y="6325"/>
                    <a:pt x="9539" y="5757"/>
                  </a:cubicBezTo>
                  <a:cubicBezTo>
                    <a:pt x="9392" y="5651"/>
                    <a:pt x="9191" y="5608"/>
                    <a:pt x="8962" y="5608"/>
                  </a:cubicBezTo>
                  <a:cubicBezTo>
                    <a:pt x="7965" y="5608"/>
                    <a:pt x="6433" y="6424"/>
                    <a:pt x="6433" y="6424"/>
                  </a:cubicBezTo>
                  <a:cubicBezTo>
                    <a:pt x="6433" y="6424"/>
                    <a:pt x="8973" y="4475"/>
                    <a:pt x="7690" y="3389"/>
                  </a:cubicBezTo>
                  <a:cubicBezTo>
                    <a:pt x="7500" y="3228"/>
                    <a:pt x="7273" y="3159"/>
                    <a:pt x="7025" y="3159"/>
                  </a:cubicBezTo>
                  <a:cubicBezTo>
                    <a:pt x="5607" y="3159"/>
                    <a:pt x="3497" y="5409"/>
                    <a:pt x="3497" y="5409"/>
                  </a:cubicBezTo>
                  <a:cubicBezTo>
                    <a:pt x="3497" y="5409"/>
                    <a:pt x="6062" y="1515"/>
                    <a:pt x="3941" y="233"/>
                  </a:cubicBezTo>
                  <a:cubicBezTo>
                    <a:pt x="3673" y="71"/>
                    <a:pt x="3410" y="0"/>
                    <a:pt x="3155"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320364" y="3957308"/>
              <a:ext cx="58762" cy="58710"/>
            </a:xfrm>
            <a:custGeom>
              <a:avLst/>
              <a:gdLst/>
              <a:ahLst/>
              <a:cxnLst/>
              <a:rect l="l" t="t" r="r" b="b"/>
              <a:pathLst>
                <a:path w="1143" h="1142" extrusionOk="0">
                  <a:moveTo>
                    <a:pt x="572" y="0"/>
                  </a:moveTo>
                  <a:cubicBezTo>
                    <a:pt x="256" y="0"/>
                    <a:pt x="1" y="256"/>
                    <a:pt x="1" y="571"/>
                  </a:cubicBezTo>
                  <a:cubicBezTo>
                    <a:pt x="1" y="886"/>
                    <a:pt x="256" y="1142"/>
                    <a:pt x="572" y="1142"/>
                  </a:cubicBezTo>
                  <a:cubicBezTo>
                    <a:pt x="887" y="1142"/>
                    <a:pt x="1143" y="886"/>
                    <a:pt x="1143" y="571"/>
                  </a:cubicBezTo>
                  <a:cubicBezTo>
                    <a:pt x="1143" y="256"/>
                    <a:pt x="887" y="0"/>
                    <a:pt x="572"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237300" y="716574"/>
              <a:ext cx="224911" cy="218552"/>
            </a:xfrm>
            <a:custGeom>
              <a:avLst/>
              <a:gdLst/>
              <a:ahLst/>
              <a:cxnLst/>
              <a:rect l="l" t="t" r="r" b="b"/>
              <a:pathLst>
                <a:path w="4598" h="4468" extrusionOk="0">
                  <a:moveTo>
                    <a:pt x="3143" y="1"/>
                  </a:moveTo>
                  <a:lnTo>
                    <a:pt x="1" y="3495"/>
                  </a:lnTo>
                  <a:lnTo>
                    <a:pt x="4597" y="4468"/>
                  </a:lnTo>
                  <a:lnTo>
                    <a:pt x="3143" y="1"/>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7903207" y="233963"/>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8561998" y="284084"/>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a:off x="8807469" y="395730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167109" y="3081207"/>
              <a:ext cx="487487" cy="74008"/>
            </a:xfrm>
            <a:custGeom>
              <a:avLst/>
              <a:gdLst/>
              <a:ahLst/>
              <a:cxnLst/>
              <a:rect l="l" t="t" r="r" b="b"/>
              <a:pathLst>
                <a:path w="9966" h="1513" fill="none" extrusionOk="0">
                  <a:moveTo>
                    <a:pt x="1" y="0"/>
                  </a:moveTo>
                  <a:cubicBezTo>
                    <a:pt x="712" y="0"/>
                    <a:pt x="712" y="1513"/>
                    <a:pt x="1424" y="1513"/>
                  </a:cubicBezTo>
                  <a:cubicBezTo>
                    <a:pt x="2136" y="1513"/>
                    <a:pt x="2136" y="0"/>
                    <a:pt x="2847" y="0"/>
                  </a:cubicBezTo>
                  <a:cubicBezTo>
                    <a:pt x="3558" y="0"/>
                    <a:pt x="3558" y="1513"/>
                    <a:pt x="4270" y="1513"/>
                  </a:cubicBezTo>
                  <a:cubicBezTo>
                    <a:pt x="4981" y="1513"/>
                    <a:pt x="4982" y="0"/>
                    <a:pt x="5694" y="0"/>
                  </a:cubicBezTo>
                  <a:cubicBezTo>
                    <a:pt x="6406" y="0"/>
                    <a:pt x="6406" y="1513"/>
                    <a:pt x="7117" y="1513"/>
                  </a:cubicBezTo>
                  <a:cubicBezTo>
                    <a:pt x="7829" y="1513"/>
                    <a:pt x="7829" y="0"/>
                    <a:pt x="8541" y="0"/>
                  </a:cubicBezTo>
                  <a:cubicBezTo>
                    <a:pt x="9253" y="0"/>
                    <a:pt x="9253" y="1513"/>
                    <a:pt x="9965" y="15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81"/>
        <p:cNvGrpSpPr/>
        <p:nvPr/>
      </p:nvGrpSpPr>
      <p:grpSpPr>
        <a:xfrm>
          <a:off x="0" y="0"/>
          <a:ext cx="0" cy="0"/>
          <a:chOff x="0" y="0"/>
          <a:chExt cx="0" cy="0"/>
        </a:xfrm>
      </p:grpSpPr>
      <p:sp>
        <p:nvSpPr>
          <p:cNvPr id="82" name="Google Shape;82;p7"/>
          <p:cNvSpPr txBox="1">
            <a:spLocks noGrp="1"/>
          </p:cNvSpPr>
          <p:nvPr>
            <p:ph type="title"/>
          </p:nvPr>
        </p:nvSpPr>
        <p:spPr>
          <a:xfrm>
            <a:off x="4027375" y="946575"/>
            <a:ext cx="3946200" cy="96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7"/>
          <p:cNvSpPr txBox="1">
            <a:spLocks noGrp="1"/>
          </p:cNvSpPr>
          <p:nvPr>
            <p:ph type="subTitle" idx="1"/>
          </p:nvPr>
        </p:nvSpPr>
        <p:spPr>
          <a:xfrm>
            <a:off x="4027375" y="1898625"/>
            <a:ext cx="39462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Open Sans" panose="020B0606030504020204"/>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84" name="Google Shape;84;p7"/>
          <p:cNvSpPr>
            <a:spLocks noGrp="1"/>
          </p:cNvSpPr>
          <p:nvPr>
            <p:ph type="pic" idx="2"/>
          </p:nvPr>
        </p:nvSpPr>
        <p:spPr>
          <a:xfrm>
            <a:off x="713225" y="539500"/>
            <a:ext cx="27870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87" name="Google Shape;87;p8"/>
          <p:cNvGrpSpPr/>
          <p:nvPr/>
        </p:nvGrpSpPr>
        <p:grpSpPr>
          <a:xfrm>
            <a:off x="-92377" y="182462"/>
            <a:ext cx="9252158" cy="4908512"/>
            <a:chOff x="-92377" y="182462"/>
            <a:chExt cx="9252158" cy="4908512"/>
          </a:xfrm>
        </p:grpSpPr>
        <p:sp>
          <p:nvSpPr>
            <p:cNvPr id="88" name="Google Shape;88;p8"/>
            <p:cNvSpPr/>
            <p:nvPr/>
          </p:nvSpPr>
          <p:spPr>
            <a:xfrm>
              <a:off x="8826209" y="2656864"/>
              <a:ext cx="118815" cy="110254"/>
            </a:xfrm>
            <a:custGeom>
              <a:avLst/>
              <a:gdLst/>
              <a:ahLst/>
              <a:cxnLst/>
              <a:rect l="l" t="t" r="r" b="b"/>
              <a:pathLst>
                <a:path w="2429" h="2254" extrusionOk="0">
                  <a:moveTo>
                    <a:pt x="953" y="0"/>
                  </a:moveTo>
                  <a:lnTo>
                    <a:pt x="0" y="2253"/>
                  </a:lnTo>
                  <a:lnTo>
                    <a:pt x="2428" y="1951"/>
                  </a:lnTo>
                  <a:lnTo>
                    <a:pt x="953"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8035348" y="308122"/>
              <a:ext cx="790858" cy="120086"/>
            </a:xfrm>
            <a:custGeom>
              <a:avLst/>
              <a:gdLst/>
              <a:ahLst/>
              <a:cxnLst/>
              <a:rect l="l" t="t" r="r" b="b"/>
              <a:pathLst>
                <a:path w="16168" h="2455" fill="none" extrusionOk="0">
                  <a:moveTo>
                    <a:pt x="0" y="1"/>
                  </a:moveTo>
                  <a:cubicBezTo>
                    <a:pt x="1154" y="1"/>
                    <a:pt x="1154" y="2455"/>
                    <a:pt x="2310" y="2455"/>
                  </a:cubicBezTo>
                  <a:cubicBezTo>
                    <a:pt x="3464" y="2455"/>
                    <a:pt x="3464" y="1"/>
                    <a:pt x="4619" y="1"/>
                  </a:cubicBezTo>
                  <a:cubicBezTo>
                    <a:pt x="5773" y="1"/>
                    <a:pt x="5773" y="2455"/>
                    <a:pt x="6928" y="2455"/>
                  </a:cubicBezTo>
                  <a:cubicBezTo>
                    <a:pt x="8082" y="2455"/>
                    <a:pt x="8083" y="1"/>
                    <a:pt x="9237" y="1"/>
                  </a:cubicBezTo>
                  <a:cubicBezTo>
                    <a:pt x="10392" y="1"/>
                    <a:pt x="10392" y="2455"/>
                    <a:pt x="11548" y="2455"/>
                  </a:cubicBezTo>
                  <a:cubicBezTo>
                    <a:pt x="12702" y="2455"/>
                    <a:pt x="12702" y="1"/>
                    <a:pt x="13857" y="1"/>
                  </a:cubicBezTo>
                  <a:cubicBezTo>
                    <a:pt x="15013" y="1"/>
                    <a:pt x="15013" y="2455"/>
                    <a:pt x="16168" y="245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flipH="1">
              <a:off x="205767" y="712903"/>
              <a:ext cx="299898" cy="299898"/>
            </a:xfrm>
            <a:custGeom>
              <a:avLst/>
              <a:gdLst/>
              <a:ahLst/>
              <a:cxnLst/>
              <a:rect l="l" t="t" r="r" b="b"/>
              <a:pathLst>
                <a:path w="6131" h="6131" extrusionOk="0">
                  <a:moveTo>
                    <a:pt x="3066" y="791"/>
                  </a:moveTo>
                  <a:cubicBezTo>
                    <a:pt x="4322" y="791"/>
                    <a:pt x="5340" y="1810"/>
                    <a:pt x="5340" y="3065"/>
                  </a:cubicBezTo>
                  <a:cubicBezTo>
                    <a:pt x="5340" y="4321"/>
                    <a:pt x="4321" y="5340"/>
                    <a:pt x="3066" y="5340"/>
                  </a:cubicBezTo>
                  <a:cubicBezTo>
                    <a:pt x="1809" y="5340"/>
                    <a:pt x="791" y="4322"/>
                    <a:pt x="791" y="3065"/>
                  </a:cubicBezTo>
                  <a:cubicBezTo>
                    <a:pt x="791" y="1809"/>
                    <a:pt x="1809" y="791"/>
                    <a:pt x="3066" y="791"/>
                  </a:cubicBezTo>
                  <a:close/>
                  <a:moveTo>
                    <a:pt x="3066" y="0"/>
                  </a:moveTo>
                  <a:cubicBezTo>
                    <a:pt x="1372" y="0"/>
                    <a:pt x="1" y="1373"/>
                    <a:pt x="1" y="3065"/>
                  </a:cubicBezTo>
                  <a:cubicBezTo>
                    <a:pt x="1" y="4759"/>
                    <a:pt x="1372" y="6130"/>
                    <a:pt x="3066" y="6130"/>
                  </a:cubicBezTo>
                  <a:cubicBezTo>
                    <a:pt x="4758" y="6130"/>
                    <a:pt x="6131" y="4759"/>
                    <a:pt x="6131" y="3065"/>
                  </a:cubicBezTo>
                  <a:cubicBezTo>
                    <a:pt x="6131" y="1373"/>
                    <a:pt x="4758" y="0"/>
                    <a:pt x="3066"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flipH="1">
              <a:off x="6276814" y="18246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97"/>
        <p:cNvGrpSpPr/>
        <p:nvPr/>
      </p:nvGrpSpPr>
      <p:grpSpPr>
        <a:xfrm>
          <a:off x="0" y="0"/>
          <a:ext cx="0" cy="0"/>
          <a:chOff x="0" y="0"/>
          <a:chExt cx="0" cy="0"/>
        </a:xfrm>
      </p:grpSpPr>
      <p:sp>
        <p:nvSpPr>
          <p:cNvPr id="98" name="Google Shape;98;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9" name="Google Shape;99;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00" name="Google Shape;100;p9"/>
          <p:cNvGrpSpPr/>
          <p:nvPr/>
        </p:nvGrpSpPr>
        <p:grpSpPr>
          <a:xfrm>
            <a:off x="-92377" y="358200"/>
            <a:ext cx="9252158" cy="4732775"/>
            <a:chOff x="-92377" y="358200"/>
            <a:chExt cx="9252158" cy="4732775"/>
          </a:xfrm>
        </p:grpSpPr>
        <p:sp>
          <p:nvSpPr>
            <p:cNvPr id="101" name="Google Shape;101;p9"/>
            <p:cNvSpPr/>
            <p:nvPr/>
          </p:nvSpPr>
          <p:spPr>
            <a:xfrm>
              <a:off x="8828673" y="476206"/>
              <a:ext cx="126590" cy="126590"/>
            </a:xfrm>
            <a:custGeom>
              <a:avLst/>
              <a:gdLst/>
              <a:ahLst/>
              <a:cxnLst/>
              <a:rect l="l" t="t" r="r" b="b"/>
              <a:pathLst>
                <a:path w="2568" h="2568" extrusionOk="0">
                  <a:moveTo>
                    <a:pt x="1284" y="0"/>
                  </a:moveTo>
                  <a:cubicBezTo>
                    <a:pt x="575" y="0"/>
                    <a:pt x="0" y="576"/>
                    <a:pt x="0" y="1284"/>
                  </a:cubicBezTo>
                  <a:cubicBezTo>
                    <a:pt x="0" y="1994"/>
                    <a:pt x="575" y="2568"/>
                    <a:pt x="1284" y="2568"/>
                  </a:cubicBezTo>
                  <a:cubicBezTo>
                    <a:pt x="1992" y="2568"/>
                    <a:pt x="2568" y="1994"/>
                    <a:pt x="2568" y="1284"/>
                  </a:cubicBezTo>
                  <a:cubicBezTo>
                    <a:pt x="2568" y="576"/>
                    <a:pt x="1992" y="0"/>
                    <a:pt x="1284"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1541581" y="358200"/>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8787520" y="2332288"/>
              <a:ext cx="118863" cy="110303"/>
            </a:xfrm>
            <a:custGeom>
              <a:avLst/>
              <a:gdLst/>
              <a:ahLst/>
              <a:cxnLst/>
              <a:rect l="l" t="t" r="r" b="b"/>
              <a:pathLst>
                <a:path w="2430" h="2255" extrusionOk="0">
                  <a:moveTo>
                    <a:pt x="954" y="0"/>
                  </a:moveTo>
                  <a:lnTo>
                    <a:pt x="1" y="2255"/>
                  </a:lnTo>
                  <a:lnTo>
                    <a:pt x="2430" y="1953"/>
                  </a:lnTo>
                  <a:lnTo>
                    <a:pt x="954" y="0"/>
                  </a:ln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flipH="1">
              <a:off x="-92377"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flipH="1">
              <a:off x="6" y="4995768"/>
              <a:ext cx="1541580" cy="51"/>
            </a:xfrm>
            <a:custGeom>
              <a:avLst/>
              <a:gdLst/>
              <a:ahLst/>
              <a:cxnLst/>
              <a:rect l="l" t="t" r="r" b="b"/>
              <a:pathLst>
                <a:path w="29986" h="1" fill="none" extrusionOk="0">
                  <a:moveTo>
                    <a:pt x="0" y="0"/>
                  </a:moveTo>
                  <a:lnTo>
                    <a:pt x="29986" y="0"/>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flipH="1">
              <a:off x="3819150" y="4995768"/>
              <a:ext cx="5340625" cy="51"/>
            </a:xfrm>
            <a:custGeom>
              <a:avLst/>
              <a:gdLst/>
              <a:ahLst/>
              <a:cxnLst/>
              <a:rect l="l" t="t" r="r" b="b"/>
              <a:pathLst>
                <a:path w="103883" h="1" fill="none" extrusionOk="0">
                  <a:moveTo>
                    <a:pt x="1" y="1"/>
                  </a:moveTo>
                  <a:lnTo>
                    <a:pt x="103883" y="1"/>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flipH="1">
              <a:off x="4569138" y="5045220"/>
              <a:ext cx="1010721" cy="45755"/>
            </a:xfrm>
            <a:custGeom>
              <a:avLst/>
              <a:gdLst/>
              <a:ahLst/>
              <a:cxnLst/>
              <a:rect l="l" t="t" r="r" b="b"/>
              <a:pathLst>
                <a:path w="19660" h="890" fill="none" extrusionOk="0">
                  <a:moveTo>
                    <a:pt x="1" y="1"/>
                  </a:moveTo>
                  <a:lnTo>
                    <a:pt x="19216" y="1"/>
                  </a:lnTo>
                  <a:cubicBezTo>
                    <a:pt x="19461" y="1"/>
                    <a:pt x="19660" y="200"/>
                    <a:pt x="19660" y="445"/>
                  </a:cubicBezTo>
                  <a:lnTo>
                    <a:pt x="19660" y="445"/>
                  </a:lnTo>
                  <a:cubicBezTo>
                    <a:pt x="19660" y="690"/>
                    <a:pt x="19461" y="889"/>
                    <a:pt x="19216" y="889"/>
                  </a:cubicBezTo>
                  <a:lnTo>
                    <a:pt x="7525" y="889"/>
                  </a:lnTo>
                </a:path>
              </a:pathLst>
            </a:custGeom>
            <a:noFill/>
            <a:ln w="9525" cap="flat" cmpd="sng">
              <a:solidFill>
                <a:schemeClr val="dk1"/>
              </a:solidFill>
              <a:prstDash val="solid"/>
              <a:miter lim="112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8471748" y="4559544"/>
              <a:ext cx="688033" cy="425790"/>
            </a:xfrm>
            <a:custGeom>
              <a:avLst/>
              <a:gdLst/>
              <a:ahLst/>
              <a:cxnLst/>
              <a:rect l="l" t="t" r="r" b="b"/>
              <a:pathLst>
                <a:path w="11005" h="6811" extrusionOk="0">
                  <a:moveTo>
                    <a:pt x="901" y="0"/>
                  </a:moveTo>
                  <a:cubicBezTo>
                    <a:pt x="203" y="0"/>
                    <a:pt x="1" y="529"/>
                    <a:pt x="1009" y="1483"/>
                  </a:cubicBezTo>
                  <a:cubicBezTo>
                    <a:pt x="3722" y="4048"/>
                    <a:pt x="4647" y="6808"/>
                    <a:pt x="4647" y="6808"/>
                  </a:cubicBezTo>
                  <a:lnTo>
                    <a:pt x="7286" y="6810"/>
                  </a:lnTo>
                  <a:cubicBezTo>
                    <a:pt x="7545" y="5183"/>
                    <a:pt x="11005" y="3471"/>
                    <a:pt x="10116" y="2765"/>
                  </a:cubicBezTo>
                  <a:cubicBezTo>
                    <a:pt x="9994" y="2669"/>
                    <a:pt x="9858" y="2626"/>
                    <a:pt x="9712" y="2626"/>
                  </a:cubicBezTo>
                  <a:cubicBezTo>
                    <a:pt x="8572" y="2626"/>
                    <a:pt x="6843" y="5238"/>
                    <a:pt x="6843" y="5238"/>
                  </a:cubicBezTo>
                  <a:cubicBezTo>
                    <a:pt x="6843" y="5238"/>
                    <a:pt x="7952" y="669"/>
                    <a:pt x="6694" y="447"/>
                  </a:cubicBezTo>
                  <a:cubicBezTo>
                    <a:pt x="6666" y="442"/>
                    <a:pt x="6638" y="439"/>
                    <a:pt x="6611" y="439"/>
                  </a:cubicBezTo>
                  <a:cubicBezTo>
                    <a:pt x="5426" y="439"/>
                    <a:pt x="5215" y="5047"/>
                    <a:pt x="5215" y="5047"/>
                  </a:cubicBezTo>
                  <a:cubicBezTo>
                    <a:pt x="4672" y="1513"/>
                    <a:pt x="2079" y="0"/>
                    <a:pt x="901" y="0"/>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109"/>
        <p:cNvGrpSpPr/>
        <p:nvPr/>
      </p:nvGrpSpPr>
      <p:grpSpPr>
        <a:xfrm>
          <a:off x="0" y="0"/>
          <a:ext cx="0" cy="0"/>
          <a:chOff x="0" y="0"/>
          <a:chExt cx="0" cy="0"/>
        </a:xfrm>
      </p:grpSpPr>
      <p:sp>
        <p:nvSpPr>
          <p:cNvPr id="110" name="Google Shape;110;p10"/>
          <p:cNvSpPr>
            <a:spLocks noGrp="1"/>
          </p:cNvSpPr>
          <p:nvPr>
            <p:ph type="pic" idx="2"/>
          </p:nvPr>
        </p:nvSpPr>
        <p:spPr>
          <a:xfrm>
            <a:off x="0" y="0"/>
            <a:ext cx="9144000" cy="5143500"/>
          </a:xfrm>
          <a:prstGeom prst="rect">
            <a:avLst/>
          </a:prstGeom>
          <a:noFill/>
          <a:ln>
            <a:noFill/>
          </a:ln>
        </p:spPr>
      </p:sp>
      <p:sp>
        <p:nvSpPr>
          <p:cNvPr id="111" name="Google Shape;111;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1pPr>
            <a:lvl2pPr lvl="1"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2pPr>
            <a:lvl3pPr lvl="2"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3pPr>
            <a:lvl4pPr lvl="3"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4pPr>
            <a:lvl5pPr lvl="4"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5pPr>
            <a:lvl6pPr lvl="5"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6pPr>
            <a:lvl7pPr lvl="6"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7pPr>
            <a:lvl8pPr lvl="7"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8pPr>
            <a:lvl9pPr lvl="8" rtl="0">
              <a:spcBef>
                <a:spcPts val="0"/>
              </a:spcBef>
              <a:spcAft>
                <a:spcPts val="0"/>
              </a:spcAft>
              <a:buClr>
                <a:schemeClr val="dk1"/>
              </a:buClr>
              <a:buSzPts val="3000"/>
              <a:buFont typeface="Athiti" panose="00000500000000000000"/>
              <a:buNone/>
              <a:defRPr sz="3000" b="1">
                <a:solidFill>
                  <a:schemeClr val="dk1"/>
                </a:solidFill>
                <a:latin typeface="Athiti" panose="00000500000000000000"/>
                <a:ea typeface="Athiti" panose="00000500000000000000"/>
                <a:cs typeface="Athiti" panose="00000500000000000000"/>
                <a:sym typeface="Athiti" panose="00000500000000000000"/>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1pPr>
            <a:lvl2pPr marL="914400" lvl="1"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2pPr>
            <a:lvl3pPr marL="1371600" lvl="2"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3pPr>
            <a:lvl4pPr marL="1828800" lvl="3"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4pPr>
            <a:lvl5pPr marL="2286000" lvl="4"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5pPr>
            <a:lvl6pPr marL="2743200" lvl="5"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6pPr>
            <a:lvl7pPr marL="3200400" lvl="6"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7pPr>
            <a:lvl8pPr marL="3657600" lvl="7"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8pPr>
            <a:lvl9pPr marL="4114800" lvl="8" indent="-304800">
              <a:lnSpc>
                <a:spcPct val="100000"/>
              </a:lnSpc>
              <a:spcBef>
                <a:spcPts val="0"/>
              </a:spcBef>
              <a:spcAft>
                <a:spcPts val="0"/>
              </a:spcAft>
              <a:buClr>
                <a:schemeClr val="dk1"/>
              </a:buClr>
              <a:buSzPts val="1200"/>
              <a:buFont typeface="Athiti" panose="00000500000000000000"/>
              <a:buChar char="■"/>
              <a:defRPr sz="1200">
                <a:solidFill>
                  <a:schemeClr val="dk1"/>
                </a:solidFill>
                <a:latin typeface="Athiti" panose="00000500000000000000"/>
                <a:ea typeface="Athiti" panose="00000500000000000000"/>
                <a:cs typeface="Athiti" panose="00000500000000000000"/>
                <a:sym typeface="Athiti"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8.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0.xml"/><Relationship Id="rId1" Type="http://schemas.openxmlformats.org/officeDocument/2006/relationships/slideLayout" Target="../slideLayouts/slideLayout19.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14.jpg"/></Relationships>
</file>

<file path=ppt/slides/_rels/slide3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15.jpg"/></Relationships>
</file>

<file path=ppt/slides/_rels/slide3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24.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 Target="slide6.xml"/><Relationship Id="rId7" Type="http://schemas.openxmlformats.org/officeDocument/2006/relationships/slide" Target="slide15.xml"/><Relationship Id="rId12" Type="http://schemas.openxmlformats.org/officeDocument/2006/relationships/slide" Target="slide45.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slide" Target="slide14.xml"/><Relationship Id="rId11" Type="http://schemas.openxmlformats.org/officeDocument/2006/relationships/slide" Target="slide44.xml"/><Relationship Id="rId5" Type="http://schemas.openxmlformats.org/officeDocument/2006/relationships/slide" Target="slide12.xml"/><Relationship Id="rId10" Type="http://schemas.openxmlformats.org/officeDocument/2006/relationships/slide" Target="slide43.xml"/><Relationship Id="rId4" Type="http://schemas.openxmlformats.org/officeDocument/2006/relationships/slide" Target="slide7.xml"/><Relationship Id="rId9" Type="http://schemas.openxmlformats.org/officeDocument/2006/relationships/slide" Target="slide30.xml"/></Relationships>
</file>

<file path=ppt/slides/_rels/slide6.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340"/>
        <p:cNvGrpSpPr/>
        <p:nvPr/>
      </p:nvGrpSpPr>
      <p:grpSpPr>
        <a:xfrm>
          <a:off x="0" y="0"/>
          <a:ext cx="0" cy="0"/>
          <a:chOff x="0" y="0"/>
          <a:chExt cx="0" cy="0"/>
        </a:xfrm>
      </p:grpSpPr>
      <p:sp>
        <p:nvSpPr>
          <p:cNvPr id="341" name="Google Shape;341;p25"/>
          <p:cNvSpPr txBox="1">
            <a:spLocks noGrp="1"/>
          </p:cNvSpPr>
          <p:nvPr>
            <p:ph type="ctrTitle"/>
          </p:nvPr>
        </p:nvSpPr>
        <p:spPr>
          <a:xfrm>
            <a:off x="1750188" y="1413220"/>
            <a:ext cx="5140200" cy="83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900" dirty="0"/>
              <a:t>Capstone Project-III</a:t>
            </a:r>
            <a:endParaRPr sz="3900" dirty="0"/>
          </a:p>
          <a:p>
            <a:pPr marL="0" lvl="0" indent="0" algn="ctr" rtl="0">
              <a:spcBef>
                <a:spcPts val="0"/>
              </a:spcBef>
              <a:spcAft>
                <a:spcPts val="0"/>
              </a:spcAft>
              <a:buNone/>
            </a:pPr>
            <a:r>
              <a:rPr lang="en-GB" sz="2900" dirty="0"/>
              <a:t>Presentation on:</a:t>
            </a:r>
            <a:endParaRPr sz="2900" dirty="0"/>
          </a:p>
        </p:txBody>
      </p:sp>
      <p:sp>
        <p:nvSpPr>
          <p:cNvPr id="342" name="Google Shape;342;p25"/>
          <p:cNvSpPr txBox="1">
            <a:spLocks noGrp="1"/>
          </p:cNvSpPr>
          <p:nvPr>
            <p:ph type="subTitle" idx="1"/>
          </p:nvPr>
        </p:nvSpPr>
        <p:spPr>
          <a:xfrm>
            <a:off x="1854835" y="2374265"/>
            <a:ext cx="4754880" cy="3917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b="1" dirty="0">
                <a:solidFill>
                  <a:srgbClr val="00C3B1"/>
                </a:solidFill>
              </a:rPr>
              <a:t>  	</a:t>
            </a:r>
            <a:r>
              <a:rPr lang="en-IN" altLang="en-GB" sz="3600" b="1" dirty="0">
                <a:solidFill>
                  <a:srgbClr val="00C3B1"/>
                </a:solidFill>
              </a:rPr>
              <a:t>Ghar Ka Khana</a:t>
            </a:r>
          </a:p>
        </p:txBody>
      </p:sp>
      <p:sp>
        <p:nvSpPr>
          <p:cNvPr id="350" name="Google Shape;350;p25"/>
          <p:cNvSpPr/>
          <p:nvPr/>
        </p:nvSpPr>
        <p:spPr>
          <a:xfrm>
            <a:off x="0" y="4464250"/>
            <a:ext cx="1613700" cy="589500"/>
          </a:xfrm>
          <a:prstGeom prst="rect">
            <a:avLst/>
          </a:prstGeom>
          <a:solidFill>
            <a:srgbClr val="FCFCFC"/>
          </a:solidFill>
          <a:ln w="9525" cap="flat" cmpd="sng">
            <a:solidFill>
              <a:srgbClr val="FCFCF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thiti" panose="00000500000000000000"/>
              <a:ea typeface="Athiti" panose="00000500000000000000"/>
              <a:cs typeface="Athiti" panose="00000500000000000000"/>
              <a:sym typeface="Athiti" panose="00000500000000000000"/>
            </a:endParaRPr>
          </a:p>
        </p:txBody>
      </p:sp>
      <p:sp>
        <p:nvSpPr>
          <p:cNvPr id="351" name="Google Shape;351;p25"/>
          <p:cNvSpPr txBox="1"/>
          <p:nvPr/>
        </p:nvSpPr>
        <p:spPr>
          <a:xfrm>
            <a:off x="7019550" y="3735125"/>
            <a:ext cx="1952700" cy="83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latin typeface="Times New Roman" panose="02020603050405020304" pitchFamily="18" charset="0"/>
                <a:ea typeface="Athiti" panose="00000500000000000000"/>
                <a:cs typeface="Times New Roman" panose="02020603050405020304" pitchFamily="18" charset="0"/>
                <a:sym typeface="Athiti" panose="00000500000000000000"/>
              </a:rPr>
              <a:t>Guided By:</a:t>
            </a:r>
            <a:endParaRPr b="1"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r>
              <a:rPr lang="en-GB" dirty="0">
                <a:latin typeface="Times New Roman" panose="02020603050405020304" pitchFamily="18" charset="0"/>
                <a:ea typeface="Athiti" panose="00000500000000000000"/>
                <a:cs typeface="Times New Roman" panose="02020603050405020304" pitchFamily="18" charset="0"/>
                <a:sym typeface="Athiti" panose="00000500000000000000"/>
              </a:rPr>
              <a:t>Prof.Ra</a:t>
            </a:r>
            <a:r>
              <a:rPr lang="en-IN" altLang="en-GB" dirty="0">
                <a:latin typeface="Times New Roman" panose="02020603050405020304" pitchFamily="18" charset="0"/>
                <a:ea typeface="Athiti" panose="00000500000000000000"/>
                <a:cs typeface="Times New Roman" panose="02020603050405020304" pitchFamily="18" charset="0"/>
                <a:sym typeface="Athiti" panose="00000500000000000000"/>
              </a:rPr>
              <a:t>chna modi</a:t>
            </a:r>
            <a:endParaRPr lang="en-GB"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r>
              <a:rPr lang="en-US" b="1" dirty="0">
                <a:latin typeface="Times New Roman" panose="02020603050405020304" pitchFamily="18" charset="0"/>
                <a:ea typeface="Athiti" panose="00000500000000000000"/>
                <a:cs typeface="Times New Roman" panose="02020603050405020304" pitchFamily="18" charset="0"/>
                <a:sym typeface="Athiti" panose="00000500000000000000"/>
              </a:rPr>
              <a:t>Team ID</a:t>
            </a:r>
            <a:r>
              <a:rPr lang="en-US" dirty="0">
                <a:latin typeface="Times New Roman" panose="02020603050405020304" pitchFamily="18" charset="0"/>
                <a:ea typeface="Athiti" panose="00000500000000000000"/>
                <a:cs typeface="Times New Roman" panose="02020603050405020304" pitchFamily="18" charset="0"/>
                <a:sym typeface="Athiti" panose="00000500000000000000"/>
              </a:rPr>
              <a:t>:</a:t>
            </a:r>
            <a:r>
              <a:rPr lang="en-IN" altLang="en-US" dirty="0">
                <a:latin typeface="Times New Roman" panose="02020603050405020304" pitchFamily="18" charset="0"/>
                <a:ea typeface="Athiti" panose="00000500000000000000"/>
                <a:cs typeface="Times New Roman" panose="02020603050405020304" pitchFamily="18" charset="0"/>
                <a:sym typeface="Athiti" panose="00000500000000000000"/>
              </a:rPr>
              <a:t>20</a:t>
            </a:r>
          </a:p>
        </p:txBody>
      </p:sp>
      <p:sp>
        <p:nvSpPr>
          <p:cNvPr id="352" name="Google Shape;352;p25"/>
          <p:cNvSpPr txBox="1"/>
          <p:nvPr/>
        </p:nvSpPr>
        <p:spPr>
          <a:xfrm>
            <a:off x="257888" y="3735125"/>
            <a:ext cx="2813700" cy="11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dirty="0">
                <a:latin typeface="Times New Roman" panose="02020603050405020304" pitchFamily="18" charset="0"/>
                <a:ea typeface="Athiti" panose="00000500000000000000"/>
                <a:cs typeface="Times New Roman" panose="02020603050405020304" pitchFamily="18" charset="0"/>
                <a:sym typeface="Athiti" panose="00000500000000000000"/>
              </a:rPr>
              <a:t>Prepared by:</a:t>
            </a:r>
            <a:endParaRPr b="1"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r>
              <a:rPr lang="en-GB" dirty="0">
                <a:latin typeface="Times New Roman" panose="02020603050405020304" pitchFamily="18" charset="0"/>
                <a:ea typeface="Athiti" panose="00000500000000000000"/>
                <a:cs typeface="Times New Roman" panose="02020603050405020304" pitchFamily="18" charset="0"/>
                <a:sym typeface="Athiti" panose="00000500000000000000"/>
              </a:rPr>
              <a:t>Abhay  </a:t>
            </a:r>
            <a:r>
              <a:rPr lang="en-GB" dirty="0" err="1">
                <a:latin typeface="Times New Roman" panose="02020603050405020304" pitchFamily="18" charset="0"/>
                <a:ea typeface="Athiti" panose="00000500000000000000"/>
                <a:cs typeface="Times New Roman" panose="02020603050405020304" pitchFamily="18" charset="0"/>
                <a:sym typeface="Athiti" panose="00000500000000000000"/>
              </a:rPr>
              <a:t>Hingrajiya</a:t>
            </a:r>
            <a:r>
              <a:rPr lang="en-GB" dirty="0">
                <a:latin typeface="Times New Roman" panose="02020603050405020304" pitchFamily="18" charset="0"/>
                <a:ea typeface="Athiti" panose="00000500000000000000"/>
                <a:cs typeface="Times New Roman" panose="02020603050405020304" pitchFamily="18" charset="0"/>
                <a:sym typeface="Athiti" panose="00000500000000000000"/>
              </a:rPr>
              <a:t>- 22012012024</a:t>
            </a:r>
          </a:p>
          <a:p>
            <a:r>
              <a:rPr lang="en-GB" dirty="0">
                <a:latin typeface="Times New Roman" panose="02020603050405020304" pitchFamily="18" charset="0"/>
                <a:ea typeface="Athiti" panose="00000500000000000000"/>
                <a:cs typeface="Times New Roman" panose="02020603050405020304" pitchFamily="18" charset="0"/>
                <a:sym typeface="Athiti" panose="00000500000000000000"/>
              </a:rPr>
              <a:t>Adarsh Lodhi- 22012012036</a:t>
            </a:r>
          </a:p>
          <a:p>
            <a:pPr marL="0" lvl="0" indent="0" algn="l" rtl="0">
              <a:spcBef>
                <a:spcPts val="0"/>
              </a:spcBef>
              <a:spcAft>
                <a:spcPts val="0"/>
              </a:spcAft>
              <a:buNone/>
            </a:pPr>
            <a:r>
              <a:rPr lang="en-IN" dirty="0">
                <a:latin typeface="Times New Roman" panose="02020603050405020304" pitchFamily="18" charset="0"/>
                <a:ea typeface="Athiti" panose="00000500000000000000"/>
                <a:cs typeface="Times New Roman" panose="02020603050405020304" pitchFamily="18" charset="0"/>
                <a:sym typeface="Athiti" panose="00000500000000000000"/>
              </a:rPr>
              <a:t>Joel Roy - 21012021037</a:t>
            </a:r>
            <a:endParaRPr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r>
              <a:rPr lang="en-GB" dirty="0">
                <a:latin typeface="Times New Roman" panose="02020603050405020304" pitchFamily="18" charset="0"/>
                <a:ea typeface="Athiti" panose="00000500000000000000"/>
                <a:cs typeface="Times New Roman" panose="02020603050405020304" pitchFamily="18" charset="0"/>
                <a:sym typeface="Athiti" panose="00000500000000000000"/>
              </a:rPr>
              <a:t>Dhruv Bhatt- 22012022002</a:t>
            </a:r>
            <a:endParaRPr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endParaRPr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endParaRPr dirty="0">
              <a:latin typeface="Times New Roman" panose="02020603050405020304" pitchFamily="18" charset="0"/>
              <a:ea typeface="Athiti" panose="00000500000000000000"/>
              <a:cs typeface="Times New Roman" panose="02020603050405020304" pitchFamily="18" charset="0"/>
              <a:sym typeface="Athiti" panose="00000500000000000000"/>
            </a:endParaRPr>
          </a:p>
          <a:p>
            <a:pPr marL="0" lvl="0" indent="0" algn="l" rtl="0">
              <a:spcBef>
                <a:spcPts val="0"/>
              </a:spcBef>
              <a:spcAft>
                <a:spcPts val="0"/>
              </a:spcAft>
              <a:buNone/>
            </a:pPr>
            <a:endParaRPr dirty="0">
              <a:latin typeface="Times New Roman" panose="02020603050405020304" pitchFamily="18" charset="0"/>
              <a:ea typeface="Athiti" panose="00000500000000000000"/>
              <a:cs typeface="Times New Roman" panose="02020603050405020304" pitchFamily="18" charset="0"/>
              <a:sym typeface="Athiti" panose="0000050000000000000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963" y="193175"/>
            <a:ext cx="4692650" cy="1036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CECA6-15E8-F589-361F-6C80B444EE0B}"/>
              </a:ext>
            </a:extLst>
          </p:cNvPr>
          <p:cNvSpPr>
            <a:spLocks noGrp="1"/>
          </p:cNvSpPr>
          <p:nvPr>
            <p:ph type="title"/>
          </p:nvPr>
        </p:nvSpPr>
        <p:spPr>
          <a:xfrm>
            <a:off x="720000" y="539500"/>
            <a:ext cx="7704000" cy="4375400"/>
          </a:xfrm>
        </p:spPr>
        <p:txBody>
          <a:bodyPr/>
          <a:lstStyle/>
          <a:p>
            <a:r>
              <a:rPr lang="en-IN" sz="2800" dirty="0">
                <a:latin typeface="Times New Roman" panose="02020603050405020304" pitchFamily="18" charset="0"/>
                <a:cs typeface="Times New Roman" panose="02020603050405020304" pitchFamily="18" charset="0"/>
              </a:rPr>
              <a:t>III. Cook</a:t>
            </a:r>
            <a:br>
              <a:rPr lang="en-IN" sz="1200" dirty="0"/>
            </a:br>
            <a:br>
              <a:rPr lang="en-IN" sz="1200" dirty="0"/>
            </a:br>
            <a:br>
              <a:rPr lang="en-IN" sz="1200" dirty="0"/>
            </a:br>
            <a:r>
              <a:rPr lang="en-US" sz="1300" b="0" dirty="0">
                <a:latin typeface="Times New Roman" panose="02020603050405020304" pitchFamily="18" charset="0"/>
                <a:cs typeface="Times New Roman" panose="02020603050405020304" pitchFamily="18" charset="0"/>
              </a:rPr>
              <a:t>Dish Management: Cooks can create, update, and remove their dishes, including adding detailed descriptions, prices, and availability.</a:t>
            </a:r>
            <a:br>
              <a:rPr lang="en-US" sz="1300" b="0" dirty="0">
                <a:latin typeface="Times New Roman" panose="02020603050405020304" pitchFamily="18" charset="0"/>
                <a:cs typeface="Times New Roman" panose="02020603050405020304" pitchFamily="18" charset="0"/>
              </a:rPr>
            </a:br>
            <a:br>
              <a:rPr lang="en-US" sz="1300" b="0" dirty="0">
                <a:latin typeface="Times New Roman" panose="02020603050405020304" pitchFamily="18" charset="0"/>
                <a:cs typeface="Times New Roman" panose="02020603050405020304" pitchFamily="18" charset="0"/>
              </a:rPr>
            </a:br>
            <a:r>
              <a:rPr lang="en-US" sz="1300" b="0" dirty="0">
                <a:latin typeface="Times New Roman" panose="02020603050405020304" pitchFamily="18" charset="0"/>
                <a:cs typeface="Times New Roman" panose="02020603050405020304" pitchFamily="18" charset="0"/>
              </a:rPr>
              <a:t>Order Management: Cooks receive order notifications and can manage the preparation status, including accepting or declining orders.</a:t>
            </a:r>
            <a:br>
              <a:rPr lang="en-US" sz="1300" b="0" dirty="0">
                <a:latin typeface="Times New Roman" panose="02020603050405020304" pitchFamily="18" charset="0"/>
                <a:cs typeface="Times New Roman" panose="02020603050405020304" pitchFamily="18" charset="0"/>
              </a:rPr>
            </a:br>
            <a:br>
              <a:rPr lang="en-US" sz="1300" b="0" dirty="0">
                <a:latin typeface="Times New Roman" panose="02020603050405020304" pitchFamily="18" charset="0"/>
                <a:cs typeface="Times New Roman" panose="02020603050405020304" pitchFamily="18" charset="0"/>
              </a:rPr>
            </a:br>
            <a:r>
              <a:rPr lang="en-US" sz="1300" b="0" dirty="0">
                <a:latin typeface="Times New Roman" panose="02020603050405020304" pitchFamily="18" charset="0"/>
                <a:cs typeface="Times New Roman" panose="02020603050405020304" pitchFamily="18" charset="0"/>
              </a:rPr>
              <a:t>Profile &amp; Ratings Management: Cooks can view and update their profiles and check user ratings and reviews to improve their offerings.</a:t>
            </a:r>
            <a:br>
              <a:rPr lang="en-US" sz="1300" b="0" dirty="0">
                <a:latin typeface="Times New Roman" panose="02020603050405020304" pitchFamily="18" charset="0"/>
                <a:cs typeface="Times New Roman" panose="02020603050405020304" pitchFamily="18" charset="0"/>
              </a:rPr>
            </a:br>
            <a:br>
              <a:rPr lang="en-US" sz="1300" b="0" dirty="0">
                <a:latin typeface="Times New Roman" panose="02020603050405020304" pitchFamily="18" charset="0"/>
                <a:cs typeface="Times New Roman" panose="02020603050405020304" pitchFamily="18" charset="0"/>
              </a:rPr>
            </a:br>
            <a:r>
              <a:rPr lang="en-US" sz="1300" b="0" dirty="0">
                <a:latin typeface="Times New Roman" panose="02020603050405020304" pitchFamily="18" charset="0"/>
                <a:cs typeface="Times New Roman" panose="02020603050405020304" pitchFamily="18" charset="0"/>
              </a:rPr>
              <a:t>Earnings Dashboard: Cooks can view their earnings, track payment statuses, and access monthly or weekly sales reports.</a:t>
            </a:r>
            <a:br>
              <a:rPr lang="en-IN" sz="1800" b="0" dirty="0">
                <a:latin typeface="Times New Roman" panose="02020603050405020304" pitchFamily="18" charset="0"/>
                <a:cs typeface="Times New Roman" panose="02020603050405020304" pitchFamily="18" charset="0"/>
              </a:rPr>
            </a:br>
            <a:br>
              <a:rPr lang="en-IN" sz="1800" b="0" dirty="0"/>
            </a:br>
            <a:endParaRPr lang="en-IN" sz="1800" b="0" dirty="0"/>
          </a:p>
        </p:txBody>
      </p:sp>
    </p:spTree>
    <p:extLst>
      <p:ext uri="{BB962C8B-B14F-4D97-AF65-F5344CB8AC3E}">
        <p14:creationId xmlns:p14="http://schemas.microsoft.com/office/powerpoint/2010/main" val="1479465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FC92D-64AC-CD4E-63A9-F86F7D336531}"/>
              </a:ext>
            </a:extLst>
          </p:cNvPr>
          <p:cNvSpPr>
            <a:spLocks noGrp="1"/>
          </p:cNvSpPr>
          <p:nvPr>
            <p:ph type="title"/>
          </p:nvPr>
        </p:nvSpPr>
        <p:spPr>
          <a:xfrm>
            <a:off x="720000" y="539500"/>
            <a:ext cx="7704000" cy="4408420"/>
          </a:xfrm>
        </p:spPr>
        <p:txBody>
          <a:bodyPr/>
          <a:lstStyle/>
          <a:p>
            <a:r>
              <a:rPr lang="en-IN" dirty="0"/>
              <a:t>Delivery Module</a:t>
            </a:r>
            <a:br>
              <a:rPr lang="en-IN" dirty="0"/>
            </a:br>
            <a:br>
              <a:rPr lang="en-IN" dirty="0"/>
            </a:br>
            <a:r>
              <a:rPr lang="en-US" sz="1200" b="0" dirty="0">
                <a:latin typeface="Times New Roman" panose="02020603050405020304" pitchFamily="18" charset="0"/>
                <a:cs typeface="Times New Roman" panose="02020603050405020304" pitchFamily="18" charset="0"/>
              </a:rPr>
              <a:t>Order Pickup: Delivery personnel receive new delivery tasks with pickup and delivery locations, pick up the order from the cook, and update the system.</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r>
              <a:rPr lang="en-US" sz="1200" b="0" dirty="0">
                <a:latin typeface="Times New Roman" panose="02020603050405020304" pitchFamily="18" charset="0"/>
                <a:cs typeface="Times New Roman" panose="02020603050405020304" pitchFamily="18" charset="0"/>
              </a:rPr>
              <a:t>Route Optimization: Delivery personnel access route details and follow the optimal route generated by the system.</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r>
              <a:rPr lang="en-US" sz="1200" b="0" dirty="0">
                <a:latin typeface="Times New Roman" panose="02020603050405020304" pitchFamily="18" charset="0"/>
                <a:cs typeface="Times New Roman" panose="02020603050405020304" pitchFamily="18" charset="0"/>
              </a:rPr>
              <a:t>Delivery Status Updates: Delivery personnel update the order status (e.g., delivered), with the system logging the status, notifying the user and cook, and processing payment.</a:t>
            </a:r>
            <a:endParaRPr lang="en-IN" sz="12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5402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435"/>
        <p:cNvGrpSpPr/>
        <p:nvPr/>
      </p:nvGrpSpPr>
      <p:grpSpPr>
        <a:xfrm>
          <a:off x="0" y="0"/>
          <a:ext cx="0" cy="0"/>
          <a:chOff x="0" y="0"/>
          <a:chExt cx="0" cy="0"/>
        </a:xfrm>
      </p:grpSpPr>
      <p:sp>
        <p:nvSpPr>
          <p:cNvPr id="436" name="Google Shape;436;p35"/>
          <p:cNvSpPr txBox="1">
            <a:spLocks noGrp="1"/>
          </p:cNvSpPr>
          <p:nvPr>
            <p:ph type="title"/>
          </p:nvPr>
        </p:nvSpPr>
        <p:spPr>
          <a:xfrm>
            <a:off x="547722" y="35801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Times New Roman" panose="02020603050405020304" pitchFamily="18" charset="0"/>
                <a:cs typeface="Times New Roman" panose="02020603050405020304" pitchFamily="18" charset="0"/>
              </a:rPr>
              <a:t>Technology Stack</a:t>
            </a:r>
            <a:endParaRPr dirty="0">
              <a:latin typeface="Times New Roman" panose="02020603050405020304" pitchFamily="18" charset="0"/>
              <a:cs typeface="Times New Roman" panose="02020603050405020304" pitchFamily="18" charset="0"/>
            </a:endParaRPr>
          </a:p>
        </p:txBody>
      </p:sp>
      <p:sp>
        <p:nvSpPr>
          <p:cNvPr id="438" name="Google Shape;438;p35"/>
          <p:cNvSpPr/>
          <p:nvPr/>
        </p:nvSpPr>
        <p:spPr>
          <a:xfrm flipH="1">
            <a:off x="2915314" y="147746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txBox="1"/>
          <p:nvPr/>
        </p:nvSpPr>
        <p:spPr>
          <a:xfrm>
            <a:off x="876900" y="1053725"/>
            <a:ext cx="1400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rPr>
              <a:t>Frontend:</a:t>
            </a:r>
            <a:endParaRPr sz="2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p:txBody>
      </p:sp>
      <p:sp>
        <p:nvSpPr>
          <p:cNvPr id="440" name="Google Shape;440;p35"/>
          <p:cNvSpPr txBox="1"/>
          <p:nvPr/>
        </p:nvSpPr>
        <p:spPr>
          <a:xfrm>
            <a:off x="987425" y="1628525"/>
            <a:ext cx="7436700" cy="28959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Font typeface="Athiti Medium" panose="00000600000000000000"/>
              <a:buChar char="●"/>
            </a:pPr>
            <a:r>
              <a:rPr lang="en-GB" sz="1300" b="1" dirty="0">
                <a:latin typeface="Times New Roman" panose="02020603050405020304" pitchFamily="18" charset="0"/>
                <a:ea typeface="Athiti" panose="00000500000000000000"/>
                <a:cs typeface="Times New Roman" panose="02020603050405020304" pitchFamily="18" charset="0"/>
                <a:sym typeface="Athiti" panose="00000500000000000000"/>
              </a:rPr>
              <a:t>HTML</a:t>
            </a:r>
            <a:r>
              <a:rPr lang="en-GB" sz="13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 Hyper Text Markup Language and Extensible markup Language are the predominant markup languages for web pages. It provides a means to describe the structure of text-based information in a document and to supplement that text with interactive forms, embedded images, and other objects.</a:t>
            </a:r>
            <a:r>
              <a:rPr lang="en-GB" sz="13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 </a:t>
            </a:r>
            <a:endParaRPr sz="13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lvl="0" indent="-317500" algn="just" rtl="0">
              <a:spcBef>
                <a:spcPts val="0"/>
              </a:spcBef>
              <a:spcAft>
                <a:spcPts val="0"/>
              </a:spcAft>
              <a:buSzPts val="1400"/>
              <a:buFont typeface="Athiti Medium" panose="00000600000000000000"/>
              <a:buChar char="●"/>
            </a:pPr>
            <a:r>
              <a:rPr lang="en-GB" sz="1300" b="1" dirty="0">
                <a:latin typeface="Times New Roman" panose="02020603050405020304" pitchFamily="18" charset="0"/>
                <a:ea typeface="Athiti" panose="00000500000000000000"/>
                <a:cs typeface="Times New Roman" panose="02020603050405020304" pitchFamily="18" charset="0"/>
                <a:sym typeface="Athiti" panose="00000500000000000000"/>
              </a:rPr>
              <a:t>CSS</a:t>
            </a:r>
            <a:r>
              <a:rPr lang="en-GB" sz="13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 Cascading Style Sheets is a style sheet language used for describing the presentation of a document written in a markup language such as HTML or XML. CSS is a cornerstone technology of the World Wide Web, alongside HTML and JavaScript</a:t>
            </a:r>
            <a:r>
              <a:rPr lang="en-GB" sz="13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a:t>
            </a:r>
            <a:endParaRPr sz="13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lvl="0" indent="-317500" algn="just" rtl="0">
              <a:spcBef>
                <a:spcPts val="0"/>
              </a:spcBef>
              <a:spcAft>
                <a:spcPts val="0"/>
              </a:spcAft>
              <a:buSzPts val="1400"/>
              <a:buFont typeface="Times New Roman" panose="02020603050405020304"/>
              <a:buChar char="●"/>
            </a:pPr>
            <a:r>
              <a:rPr lang="en-GB" sz="1300" b="1" dirty="0">
                <a:latin typeface="Times New Roman" panose="02020603050405020304" pitchFamily="18" charset="0"/>
                <a:ea typeface="Athiti" panose="00000500000000000000"/>
                <a:cs typeface="Times New Roman" panose="02020603050405020304" pitchFamily="18" charset="0"/>
                <a:sym typeface="Athiti" panose="00000500000000000000"/>
              </a:rPr>
              <a:t>JavaScript</a:t>
            </a:r>
            <a:r>
              <a:rPr lang="en-GB" sz="13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 </a:t>
            </a:r>
            <a:r>
              <a:rPr lang="en-GB" sz="13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JavaScript is a text-based programming language used both on the client-side and server-side that allows you to make web pages interactive. Incorporating JavaScript improves the user experience of the web page by converting it from a static page into an interactive one. To recap, JavaScript adds behaviour to web pages. </a:t>
            </a:r>
          </a:p>
          <a:p>
            <a:pPr marL="457200" lvl="0" indent="-317500" algn="just" rtl="0">
              <a:spcBef>
                <a:spcPts val="0"/>
              </a:spcBef>
              <a:spcAft>
                <a:spcPts val="0"/>
              </a:spcAft>
              <a:buSzPts val="1400"/>
              <a:buFont typeface="Times New Roman" panose="02020603050405020304"/>
              <a:buChar char="●"/>
            </a:pPr>
            <a:r>
              <a:rPr lang="en-US" sz="1300" b="1"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React.js</a:t>
            </a:r>
            <a:r>
              <a:rPr lang="en-US" sz="13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 React is the core library for building user interfaces. It allows you to create reusable UI components and manage the state of your application efficiently.</a:t>
            </a:r>
            <a:endParaRPr sz="13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720000" y="3184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Technology Stack</a:t>
            </a:r>
          </a:p>
        </p:txBody>
      </p:sp>
      <p:sp>
        <p:nvSpPr>
          <p:cNvPr id="447" name="Google Shape;447;p36"/>
          <p:cNvSpPr/>
          <p:nvPr/>
        </p:nvSpPr>
        <p:spPr>
          <a:xfrm flipH="1">
            <a:off x="2915314" y="1477462"/>
            <a:ext cx="125614" cy="125663"/>
          </a:xfrm>
          <a:custGeom>
            <a:avLst/>
            <a:gdLst/>
            <a:ahLst/>
            <a:cxnLst/>
            <a:rect l="l" t="t" r="r" b="b"/>
            <a:pathLst>
              <a:path w="2568" h="2569" extrusionOk="0">
                <a:moveTo>
                  <a:pt x="1285" y="1"/>
                </a:moveTo>
                <a:cubicBezTo>
                  <a:pt x="575" y="1"/>
                  <a:pt x="1" y="576"/>
                  <a:pt x="1" y="1284"/>
                </a:cubicBezTo>
                <a:cubicBezTo>
                  <a:pt x="1" y="1994"/>
                  <a:pt x="575" y="2568"/>
                  <a:pt x="1285" y="2568"/>
                </a:cubicBezTo>
                <a:cubicBezTo>
                  <a:pt x="1993" y="2568"/>
                  <a:pt x="2567" y="1994"/>
                  <a:pt x="2567" y="1284"/>
                </a:cubicBezTo>
                <a:cubicBezTo>
                  <a:pt x="2567" y="576"/>
                  <a:pt x="1993" y="1"/>
                  <a:pt x="1285" y="1"/>
                </a:cubicBezTo>
                <a:close/>
              </a:path>
            </a:pathLst>
          </a:custGeom>
          <a:solidFill>
            <a:srgbClr val="333A8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txBox="1"/>
          <p:nvPr/>
        </p:nvSpPr>
        <p:spPr>
          <a:xfrm>
            <a:off x="876900" y="1053725"/>
            <a:ext cx="1400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200">
                <a:latin typeface="Athiti SemiBold" panose="00000700000000000000"/>
                <a:ea typeface="Athiti SemiBold" panose="00000700000000000000"/>
                <a:cs typeface="Athiti SemiBold" panose="00000700000000000000"/>
                <a:sym typeface="Athiti SemiBold" panose="00000700000000000000"/>
              </a:rPr>
              <a:t>Backend:</a:t>
            </a:r>
            <a:endParaRPr sz="2900">
              <a:latin typeface="Athiti SemiBold" panose="00000700000000000000"/>
              <a:ea typeface="Athiti SemiBold" panose="00000700000000000000"/>
              <a:cs typeface="Athiti SemiBold" panose="00000700000000000000"/>
              <a:sym typeface="Athiti SemiBold" panose="00000700000000000000"/>
            </a:endParaRPr>
          </a:p>
        </p:txBody>
      </p:sp>
      <p:sp>
        <p:nvSpPr>
          <p:cNvPr id="449" name="Google Shape;449;p36"/>
          <p:cNvSpPr txBox="1"/>
          <p:nvPr/>
        </p:nvSpPr>
        <p:spPr>
          <a:xfrm>
            <a:off x="987425" y="1628525"/>
            <a:ext cx="7436700" cy="28959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Font typeface="Athiti Medium" panose="00000600000000000000"/>
              <a:buChar char="●"/>
            </a:pPr>
            <a:r>
              <a:rPr lang="en-GB" sz="1300" b="1" dirty="0">
                <a:latin typeface="Athiti" panose="00000500000000000000"/>
                <a:ea typeface="Athiti" panose="00000500000000000000"/>
                <a:cs typeface="Athiti" panose="00000500000000000000"/>
                <a:sym typeface="Athiti" panose="00000500000000000000"/>
              </a:rPr>
              <a:t>Node.js</a:t>
            </a:r>
            <a:r>
              <a:rPr lang="en-GB" sz="1300" dirty="0">
                <a:latin typeface="Athiti Medium" panose="00000600000000000000"/>
                <a:ea typeface="Athiti Medium" panose="00000600000000000000"/>
                <a:cs typeface="Athiti Medium" panose="00000600000000000000"/>
                <a:sym typeface="Athiti Medium" panose="00000600000000000000"/>
              </a:rPr>
              <a:t>: Node.js is an open-source, cross-platform, back-end JavaScript runtime environment that runs on a JavaScript Engine (i.e. V8 engine) and executes JavaScript code outside a web browser, which was designed to build scalable network applications. Node.js lets developers use JavaScript to write command line tools and for serverside scripting running scripts server-side to produce dynamic web page content before the page is sent to the user's web browser</a:t>
            </a:r>
            <a:r>
              <a:rPr lang="en-GB" sz="1300" dirty="0">
                <a:latin typeface="Times New Roman" panose="02020603050405020304"/>
                <a:ea typeface="Times New Roman" panose="02020603050405020304"/>
                <a:cs typeface="Times New Roman" panose="02020603050405020304"/>
                <a:sym typeface="Times New Roman" panose="02020603050405020304"/>
              </a:rPr>
              <a:t> </a:t>
            </a:r>
            <a:endParaRPr sz="1300" dirty="0">
              <a:latin typeface="Times New Roman" panose="02020603050405020304"/>
              <a:ea typeface="Times New Roman" panose="02020603050405020304"/>
              <a:cs typeface="Times New Roman" panose="02020603050405020304"/>
              <a:sym typeface="Times New Roman" panose="02020603050405020304"/>
            </a:endParaRPr>
          </a:p>
          <a:p>
            <a:pPr marL="457200" lvl="0" indent="0" algn="just" rtl="0">
              <a:spcBef>
                <a:spcPts val="0"/>
              </a:spcBef>
              <a:spcAft>
                <a:spcPts val="0"/>
              </a:spcAft>
              <a:buNone/>
            </a:pPr>
            <a:endParaRPr sz="1300" dirty="0">
              <a:latin typeface="Times New Roman" panose="02020603050405020304"/>
              <a:ea typeface="Times New Roman" panose="02020603050405020304"/>
              <a:cs typeface="Times New Roman" panose="02020603050405020304"/>
              <a:sym typeface="Times New Roman" panose="02020603050405020304"/>
            </a:endParaRPr>
          </a:p>
          <a:p>
            <a:pPr marL="457200" lvl="0" indent="-317500" algn="just" rtl="0">
              <a:spcBef>
                <a:spcPts val="0"/>
              </a:spcBef>
              <a:spcAft>
                <a:spcPts val="0"/>
              </a:spcAft>
              <a:buSzPts val="1400"/>
              <a:buFont typeface="Athiti Medium" panose="00000600000000000000"/>
              <a:buChar char="●"/>
            </a:pPr>
            <a:r>
              <a:rPr lang="en-GB" sz="1300" b="1" dirty="0">
                <a:latin typeface="Athiti Medium" panose="00000600000000000000"/>
                <a:ea typeface="Athiti Medium" panose="00000600000000000000"/>
                <a:cs typeface="Athiti Medium" panose="00000600000000000000"/>
                <a:sym typeface="Athiti Medium" panose="00000600000000000000"/>
              </a:rPr>
              <a:t>Mongo DB</a:t>
            </a:r>
            <a:r>
              <a:rPr lang="en-GB" sz="1300" dirty="0">
                <a:latin typeface="Athiti Medium" panose="00000600000000000000"/>
                <a:ea typeface="Athiti Medium" panose="00000600000000000000"/>
                <a:cs typeface="Athiti Medium" panose="00000600000000000000"/>
                <a:sym typeface="Athiti Medium" panose="00000600000000000000"/>
              </a:rPr>
              <a:t>:</a:t>
            </a:r>
            <a:r>
              <a:rPr lang="en-US" sz="1300" dirty="0">
                <a:latin typeface="Athiti Medium" panose="00000600000000000000"/>
                <a:ea typeface="Athiti Medium" panose="00000600000000000000"/>
                <a:cs typeface="Athiti Medium" panose="00000600000000000000"/>
                <a:sym typeface="Athiti Medium" panose="00000600000000000000"/>
              </a:rPr>
              <a:t>MongoDB is a popular, open-source NoSQL database that stores data in a flexible, JSON-like format called BSON (Binary JSON). Unlike traditional relational databases, MongoDB does not require a predefined schema, making it ideal for handling unstructured or semi-structured data. It is highly scalable, allowing developers to store and manage large volumes of data efficiently.</a:t>
            </a:r>
            <a:endParaRPr sz="1300" dirty="0">
              <a:latin typeface="Athiti Medium" panose="00000600000000000000"/>
              <a:ea typeface="Athiti Medium" panose="00000600000000000000"/>
              <a:cs typeface="Athiti Medium" panose="00000600000000000000"/>
              <a:sym typeface="Athiti Medium" panose="00000600000000000000"/>
            </a:endParaRP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720000" y="3184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Literature Survey</a:t>
            </a: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3" name="Table 2">
            <a:extLst>
              <a:ext uri="{FF2B5EF4-FFF2-40B4-BE49-F238E27FC236}">
                <a16:creationId xmlns:a16="http://schemas.microsoft.com/office/drawing/2014/main" id="{944972A6-3B40-46C2-512B-084D396293C8}"/>
              </a:ext>
            </a:extLst>
          </p:cNvPr>
          <p:cNvGraphicFramePr>
            <a:graphicFrameLocks noGrp="1"/>
          </p:cNvGraphicFramePr>
          <p:nvPr>
            <p:extLst>
              <p:ext uri="{D42A27DB-BD31-4B8C-83A1-F6EECF244321}">
                <p14:modId xmlns:p14="http://schemas.microsoft.com/office/powerpoint/2010/main" val="2438979947"/>
              </p:ext>
            </p:extLst>
          </p:nvPr>
        </p:nvGraphicFramePr>
        <p:xfrm>
          <a:off x="500063" y="976641"/>
          <a:ext cx="7479506" cy="3947012"/>
        </p:xfrm>
        <a:graphic>
          <a:graphicData uri="http://schemas.openxmlformats.org/drawingml/2006/table">
            <a:tbl>
              <a:tblPr firstRow="1" firstCol="1" lastRow="1" lastCol="1" bandRow="1" bandCol="1">
                <a:tableStyleId>{5C22544A-7EE6-4342-B048-85BDC9FD1C3A}</a:tableStyleId>
              </a:tblPr>
              <a:tblGrid>
                <a:gridCol w="423611">
                  <a:extLst>
                    <a:ext uri="{9D8B030D-6E8A-4147-A177-3AD203B41FA5}">
                      <a16:colId xmlns:a16="http://schemas.microsoft.com/office/drawing/2014/main" val="1750390756"/>
                    </a:ext>
                  </a:extLst>
                </a:gridCol>
                <a:gridCol w="1282890">
                  <a:extLst>
                    <a:ext uri="{9D8B030D-6E8A-4147-A177-3AD203B41FA5}">
                      <a16:colId xmlns:a16="http://schemas.microsoft.com/office/drawing/2014/main" val="539353086"/>
                    </a:ext>
                  </a:extLst>
                </a:gridCol>
                <a:gridCol w="1389923">
                  <a:extLst>
                    <a:ext uri="{9D8B030D-6E8A-4147-A177-3AD203B41FA5}">
                      <a16:colId xmlns:a16="http://schemas.microsoft.com/office/drawing/2014/main" val="409242222"/>
                    </a:ext>
                  </a:extLst>
                </a:gridCol>
                <a:gridCol w="1389923">
                  <a:extLst>
                    <a:ext uri="{9D8B030D-6E8A-4147-A177-3AD203B41FA5}">
                      <a16:colId xmlns:a16="http://schemas.microsoft.com/office/drawing/2014/main" val="1786658325"/>
                    </a:ext>
                  </a:extLst>
                </a:gridCol>
                <a:gridCol w="1389923">
                  <a:extLst>
                    <a:ext uri="{9D8B030D-6E8A-4147-A177-3AD203B41FA5}">
                      <a16:colId xmlns:a16="http://schemas.microsoft.com/office/drawing/2014/main" val="1743095035"/>
                    </a:ext>
                  </a:extLst>
                </a:gridCol>
                <a:gridCol w="1603236">
                  <a:extLst>
                    <a:ext uri="{9D8B030D-6E8A-4147-A177-3AD203B41FA5}">
                      <a16:colId xmlns:a16="http://schemas.microsoft.com/office/drawing/2014/main" val="4122678716"/>
                    </a:ext>
                  </a:extLst>
                </a:gridCol>
              </a:tblGrid>
              <a:tr h="742101">
                <a:tc>
                  <a:txBody>
                    <a:bodyPr/>
                    <a:lstStyle/>
                    <a:p>
                      <a:pPr marL="66675">
                        <a:lnSpc>
                          <a:spcPts val="1375"/>
                        </a:lnSpc>
                      </a:pPr>
                      <a:r>
                        <a:rPr lang="en-US" sz="600" dirty="0">
                          <a:effectLst/>
                        </a:rPr>
                        <a:t>No</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424815" indent="-1905"/>
                      <a:r>
                        <a:rPr lang="en-US" sz="600" dirty="0">
                          <a:effectLst/>
                        </a:rPr>
                        <a:t>Website</a:t>
                      </a:r>
                      <a:r>
                        <a:rPr lang="en-US" sz="600" spc="-70" dirty="0">
                          <a:effectLst/>
                        </a:rPr>
                        <a:t> </a:t>
                      </a:r>
                      <a:r>
                        <a:rPr lang="en-US" sz="600" dirty="0">
                          <a:effectLst/>
                        </a:rPr>
                        <a:t>/</a:t>
                      </a:r>
                      <a:r>
                        <a:rPr lang="en-US" sz="600" spc="-285" dirty="0">
                          <a:effectLst/>
                        </a:rPr>
                        <a:t> </a:t>
                      </a:r>
                      <a:r>
                        <a:rPr lang="en-US" sz="600" dirty="0">
                          <a:effectLst/>
                        </a:rPr>
                        <a:t>Platform</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75"/>
                        </a:lnSpc>
                      </a:pPr>
                      <a:r>
                        <a:rPr lang="en-US" sz="600">
                          <a:effectLst/>
                        </a:rPr>
                        <a:t>Services</a:t>
                      </a:r>
                      <a:r>
                        <a:rPr lang="en-US" sz="600" spc="-15">
                          <a:effectLst/>
                        </a:rPr>
                        <a:t> </a:t>
                      </a:r>
                      <a:r>
                        <a:rPr lang="en-US" sz="600">
                          <a:effectLst/>
                        </a:rPr>
                        <a:t>Offered</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32080" indent="-1905">
                        <a:spcAft>
                          <a:spcPts val="0"/>
                        </a:spcAft>
                      </a:pPr>
                      <a:r>
                        <a:rPr lang="en-US" sz="600" dirty="0">
                          <a:effectLst/>
                        </a:rPr>
                        <a:t>Key</a:t>
                      </a:r>
                      <a:r>
                        <a:rPr lang="en-US" sz="600" spc="-45" dirty="0">
                          <a:effectLst/>
                        </a:rPr>
                        <a:t> </a:t>
                      </a:r>
                      <a:r>
                        <a:rPr lang="en-US" sz="600" dirty="0">
                          <a:effectLst/>
                        </a:rPr>
                        <a:t>Features</a:t>
                      </a:r>
                      <a:r>
                        <a:rPr lang="en-US" sz="600" spc="-40" dirty="0">
                          <a:effectLst/>
                        </a:rPr>
                        <a:t> </a:t>
                      </a:r>
                      <a:r>
                        <a:rPr lang="en-US" sz="600" dirty="0">
                          <a:effectLst/>
                        </a:rPr>
                        <a:t>&amp;</a:t>
                      </a:r>
                      <a:r>
                        <a:rPr lang="en-US" sz="600" spc="-285" dirty="0">
                          <a:effectLst/>
                        </a:rPr>
                        <a:t> </a:t>
                      </a:r>
                      <a:r>
                        <a:rPr lang="en-US" sz="600" dirty="0">
                          <a:effectLst/>
                        </a:rPr>
                        <a:t>Strengths</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a:lnSpc>
                          <a:spcPts val="1375"/>
                        </a:lnSpc>
                      </a:pPr>
                      <a:r>
                        <a:rPr lang="en-US" sz="600">
                          <a:effectLst/>
                        </a:rPr>
                        <a:t>Target</a:t>
                      </a:r>
                      <a:r>
                        <a:rPr lang="en-US" sz="600" spc="-10">
                          <a:effectLst/>
                        </a:rPr>
                        <a:t> </a:t>
                      </a:r>
                      <a:r>
                        <a:rPr lang="en-US" sz="600">
                          <a:effectLst/>
                        </a:rPr>
                        <a:t>Audience</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a:lnSpc>
                          <a:spcPts val="1375"/>
                        </a:lnSpc>
                      </a:pPr>
                      <a:r>
                        <a:rPr lang="en-US" sz="600">
                          <a:effectLst/>
                        </a:rPr>
                        <a:t>Notable</a:t>
                      </a:r>
                      <a:r>
                        <a:rPr lang="en-US" sz="600" spc="-15">
                          <a:effectLst/>
                        </a:rPr>
                        <a:t> </a:t>
                      </a:r>
                      <a:r>
                        <a:rPr lang="en-US" sz="600">
                          <a:effectLst/>
                        </a:rPr>
                        <a:t>Features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31652731"/>
                  </a:ext>
                </a:extLst>
              </a:tr>
              <a:tr h="695720">
                <a:tc>
                  <a:txBody>
                    <a:bodyPr/>
                    <a:lstStyle/>
                    <a:p>
                      <a:pPr marL="66675">
                        <a:lnSpc>
                          <a:spcPts val="1375"/>
                        </a:lnSpc>
                      </a:pPr>
                      <a:r>
                        <a:rPr lang="en-US" sz="600">
                          <a:effectLst/>
                        </a:rPr>
                        <a:t>1.</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a:lnSpc>
                          <a:spcPts val="1375"/>
                        </a:lnSpc>
                      </a:pPr>
                      <a:r>
                        <a:rPr lang="en-US" sz="600">
                          <a:effectLst/>
                        </a:rPr>
                        <a:t> Zomato</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376555" indent="-1905"/>
                      <a:r>
                        <a:rPr lang="en-US" sz="600" dirty="0">
                          <a:effectLst/>
                        </a:rPr>
                        <a:t>Restaurant discovery and food delivery</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a:r>
                        <a:rPr lang="en-US" sz="600">
                          <a:effectLst/>
                        </a:rPr>
                        <a:t>Wide range of restaurant options;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29540" indent="-1905">
                        <a:spcAft>
                          <a:spcPts val="0"/>
                        </a:spcAft>
                      </a:pPr>
                      <a:r>
                        <a:rPr lang="en-US" sz="600" dirty="0">
                          <a:effectLst/>
                        </a:rPr>
                        <a:t>Urban consumers, food9 enthusiast</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72085" indent="-1905">
                        <a:spcAft>
                          <a:spcPts val="0"/>
                        </a:spcAft>
                      </a:pPr>
                      <a:r>
                        <a:rPr lang="en-US" sz="600" spc="-5" dirty="0">
                          <a:effectLst/>
                        </a:rPr>
                        <a:t>	Restaurant reviews; delivery tracking</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52098566"/>
                  </a:ext>
                </a:extLst>
              </a:tr>
              <a:tr h="695720">
                <a:tc>
                  <a:txBody>
                    <a:bodyPr/>
                    <a:lstStyle/>
                    <a:p>
                      <a:pPr marL="66675">
                        <a:lnSpc>
                          <a:spcPts val="1375"/>
                        </a:lnSpc>
                      </a:pPr>
                      <a:r>
                        <a:rPr lang="en-US" sz="600">
                          <a:effectLst/>
                        </a:rPr>
                        <a:t>2.</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75"/>
                        </a:lnSpc>
                      </a:pPr>
                      <a:r>
                        <a:rPr lang="en-US" sz="600" dirty="0">
                          <a:effectLst/>
                        </a:rPr>
                        <a:t>Swiggy</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225425" indent="36195"/>
                      <a:r>
                        <a:rPr lang="en-US" sz="600" dirty="0">
                          <a:effectLst/>
                        </a:rPr>
                        <a:t>Food delivery and restaurant discovery</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a:r>
                        <a:rPr lang="en-US" sz="600" dirty="0">
                          <a:effectLst/>
                        </a:rPr>
                        <a:t>Quick delivery service;</a:t>
                      </a:r>
                      <a:endParaRPr lang="en-IN" sz="500" dirty="0">
                        <a:effectLst/>
                      </a:endParaRPr>
                    </a:p>
                    <a:p>
                      <a:pPr marL="67945"/>
                      <a:r>
                        <a:rPr lang="en-US" sz="600" dirty="0">
                          <a:effectLst/>
                        </a:rPr>
                        <a:t> wide restaurant selection</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370205" indent="-1905">
                        <a:spcAft>
                          <a:spcPts val="0"/>
                        </a:spcAft>
                      </a:pPr>
                      <a:r>
                        <a:rPr lang="en-US" sz="600" spc="-5">
                          <a:effectLst/>
                        </a:rPr>
                        <a:t>Urban consumers, busy professionals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a:lnSpc>
                          <a:spcPts val="1375"/>
                        </a:lnSpc>
                      </a:pPr>
                      <a:r>
                        <a:rPr lang="en-US" sz="600">
                          <a:effectLst/>
                        </a:rPr>
                        <a:t>Express delivery; </a:t>
                      </a:r>
                      <a:endParaRPr lang="en-IN" sz="500">
                        <a:effectLst/>
                      </a:endParaRPr>
                    </a:p>
                    <a:p>
                      <a:pPr marL="65405">
                        <a:lnSpc>
                          <a:spcPts val="1375"/>
                        </a:lnSpc>
                      </a:pPr>
                      <a:r>
                        <a:rPr lang="en-US" sz="600">
                          <a:effectLst/>
                        </a:rPr>
                        <a:t>live order tracking</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32002931"/>
                  </a:ext>
                </a:extLst>
              </a:tr>
              <a:tr h="398351">
                <a:tc>
                  <a:txBody>
                    <a:bodyPr/>
                    <a:lstStyle/>
                    <a:p>
                      <a:pPr marL="66675">
                        <a:lnSpc>
                          <a:spcPts val="1375"/>
                        </a:lnSpc>
                      </a:pPr>
                      <a:r>
                        <a:rPr lang="en-US" sz="600">
                          <a:effectLst/>
                        </a:rPr>
                        <a:t>3.</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233680" indent="-1905"/>
                      <a:r>
                        <a:rPr lang="en-US" sz="600" dirty="0">
                          <a:effectLst/>
                        </a:rPr>
                        <a:t>Big Basket</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225425" indent="36195"/>
                      <a:r>
                        <a:rPr lang="en-US" sz="600" dirty="0">
                          <a:effectLst/>
                        </a:rPr>
                        <a:t>Grocery and food delivery</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93040" indent="-1905">
                        <a:spcAft>
                          <a:spcPts val="0"/>
                        </a:spcAft>
                      </a:pPr>
                      <a:r>
                        <a:rPr lang="en-US" sz="600" dirty="0">
                          <a:effectLst/>
                        </a:rPr>
                        <a:t>Comprehensive grocery selection; home delivery</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13665" indent="-1905">
                        <a:spcAft>
                          <a:spcPts val="0"/>
                        </a:spcAft>
                      </a:pPr>
                      <a:r>
                        <a:rPr lang="en-US" sz="600">
                          <a:effectLst/>
                        </a:rPr>
                        <a:t>Families, working professionals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84150" indent="-1905">
                        <a:spcAft>
                          <a:spcPts val="0"/>
                        </a:spcAft>
                      </a:pPr>
                      <a:r>
                        <a:rPr lang="en-US" sz="600">
                          <a:effectLst/>
                        </a:rPr>
                        <a:t>Fresh produce delivery</a:t>
                      </a:r>
                      <a:endParaRPr lang="en-IN" sz="500">
                        <a:effectLst/>
                      </a:endParaRPr>
                    </a:p>
                    <a:p>
                      <a:pPr marL="65405" marR="184150">
                        <a:spcAft>
                          <a:spcPts val="0"/>
                        </a:spcAft>
                      </a:pPr>
                      <a:r>
                        <a:rPr lang="en-US" sz="600">
                          <a:effectLst/>
                        </a:rPr>
                        <a:t> wide product range</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295350"/>
                  </a:ext>
                </a:extLst>
              </a:tr>
              <a:tr h="398351">
                <a:tc>
                  <a:txBody>
                    <a:bodyPr/>
                    <a:lstStyle/>
                    <a:p>
                      <a:pPr marL="66675">
                        <a:spcBef>
                          <a:spcPts val="5"/>
                        </a:spcBef>
                        <a:spcAft>
                          <a:spcPts val="0"/>
                        </a:spcAft>
                      </a:pPr>
                      <a:r>
                        <a:rPr lang="en-US" sz="600">
                          <a:effectLst/>
                        </a:rPr>
                        <a:t>4.</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spcBef>
                          <a:spcPts val="5"/>
                        </a:spcBef>
                        <a:spcAft>
                          <a:spcPts val="0"/>
                        </a:spcAft>
                      </a:pPr>
                      <a:r>
                        <a:rPr lang="en-US" sz="600">
                          <a:effectLst/>
                        </a:rPr>
                        <a:t>Dunzo</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77470" indent="-1905">
                        <a:spcBef>
                          <a:spcPts val="5"/>
                        </a:spcBef>
                        <a:spcAft>
                          <a:spcPts val="0"/>
                        </a:spcAft>
                      </a:pPr>
                      <a:r>
                        <a:rPr lang="en-US" sz="600">
                          <a:effectLst/>
                        </a:rPr>
                        <a:t>Courier and food delivery</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105410" marR="93980" indent="-38100" algn="just">
                        <a:spcBef>
                          <a:spcPts val="5"/>
                        </a:spcBef>
                        <a:spcAft>
                          <a:spcPts val="0"/>
                        </a:spcAft>
                      </a:pPr>
                      <a:r>
                        <a:rPr lang="en-US" sz="600">
                          <a:effectLst/>
                        </a:rPr>
                        <a:t>Multi-service platform; </a:t>
                      </a:r>
                      <a:endParaRPr lang="en-IN" sz="500">
                        <a:effectLst/>
                      </a:endParaRPr>
                    </a:p>
                    <a:p>
                      <a:pPr marL="105410" marR="93980" indent="-38100" algn="just">
                        <a:spcBef>
                          <a:spcPts val="5"/>
                        </a:spcBef>
                        <a:spcAft>
                          <a:spcPts val="0"/>
                        </a:spcAft>
                      </a:pPr>
                      <a:r>
                        <a:rPr lang="en-US" sz="600">
                          <a:effectLst/>
                        </a:rPr>
                        <a:t>quick deliveries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marR="150495">
                        <a:spcBef>
                          <a:spcPts val="5"/>
                        </a:spcBef>
                        <a:spcAft>
                          <a:spcPts val="0"/>
                        </a:spcAft>
                      </a:pPr>
                      <a:r>
                        <a:rPr lang="en-US" sz="600">
                          <a:effectLst/>
                        </a:rPr>
                        <a:t>Urban dwellers, </a:t>
                      </a:r>
                      <a:endParaRPr lang="en-IN" sz="500">
                        <a:effectLst/>
                      </a:endParaRPr>
                    </a:p>
                    <a:p>
                      <a:pPr marL="65405" marR="150495">
                        <a:spcBef>
                          <a:spcPts val="5"/>
                        </a:spcBef>
                        <a:spcAft>
                          <a:spcPts val="0"/>
                        </a:spcAft>
                      </a:pPr>
                      <a:r>
                        <a:rPr lang="en-US" sz="600">
                          <a:effectLst/>
                        </a:rPr>
                        <a:t>busy individuals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marR="309880">
                        <a:spcBef>
                          <a:spcPts val="5"/>
                        </a:spcBef>
                        <a:spcAft>
                          <a:spcPts val="0"/>
                        </a:spcAft>
                      </a:pPr>
                      <a:r>
                        <a:rPr lang="en-US" sz="600">
                          <a:effectLst/>
                        </a:rPr>
                        <a:t>Fast delivery for groceries, food, and more</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686364"/>
                  </a:ext>
                </a:extLst>
              </a:tr>
              <a:tr h="398351">
                <a:tc>
                  <a:txBody>
                    <a:bodyPr/>
                    <a:lstStyle/>
                    <a:p>
                      <a:pPr marL="66675">
                        <a:lnSpc>
                          <a:spcPts val="1375"/>
                        </a:lnSpc>
                      </a:pPr>
                      <a:r>
                        <a:rPr lang="en-US" sz="600">
                          <a:effectLst/>
                        </a:rPr>
                        <a:t>5.</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lnSpc>
                          <a:spcPts val="1375"/>
                        </a:lnSpc>
                      </a:pPr>
                      <a:r>
                        <a:rPr lang="en-US" sz="600">
                          <a:effectLst/>
                        </a:rPr>
                        <a:t>Food Panda</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250190" indent="-1905"/>
                      <a:r>
                        <a:rPr lang="en-US" sz="600">
                          <a:effectLst/>
                        </a:rPr>
                        <a:t>-Food delivery and restaurant discovery</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a:r>
                        <a:rPr lang="en-US" sz="600">
                          <a:effectLst/>
                        </a:rPr>
                        <a:t>Variety of restaurant options; discounts and deals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71755" indent="-1905">
                        <a:spcAft>
                          <a:spcPts val="0"/>
                        </a:spcAft>
                      </a:pPr>
                      <a:r>
                        <a:rPr lang="en-US" sz="600">
                          <a:effectLst/>
                        </a:rPr>
                        <a:t>Food lovers, working professionals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370840" indent="-1905">
                        <a:spcAft>
                          <a:spcPts val="0"/>
                        </a:spcAft>
                      </a:pPr>
                      <a:r>
                        <a:rPr lang="en-US" sz="600">
                          <a:effectLst/>
                        </a:rPr>
                        <a:t>Flexibility and</a:t>
                      </a:r>
                      <a:r>
                        <a:rPr lang="en-US" sz="600" spc="-290">
                          <a:effectLst/>
                        </a:rPr>
                        <a:t> </a:t>
                      </a:r>
                      <a:r>
                        <a:rPr lang="en-US" sz="600">
                          <a:effectLst/>
                        </a:rPr>
                        <a:t>extensions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8301917"/>
                  </a:ext>
                </a:extLst>
              </a:tr>
              <a:tr h="618418">
                <a:tc>
                  <a:txBody>
                    <a:bodyPr/>
                    <a:lstStyle/>
                    <a:p>
                      <a:pPr marL="66675">
                        <a:spcBef>
                          <a:spcPts val="5"/>
                        </a:spcBef>
                        <a:spcAft>
                          <a:spcPts val="0"/>
                        </a:spcAft>
                      </a:pPr>
                      <a:r>
                        <a:rPr lang="en-US" sz="500">
                          <a:effectLst/>
                        </a:rPr>
                        <a:t>6</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a:spcBef>
                          <a:spcPts val="5"/>
                        </a:spcBef>
                        <a:spcAft>
                          <a:spcPts val="0"/>
                        </a:spcAft>
                      </a:pPr>
                      <a:r>
                        <a:rPr lang="en-US" sz="500">
                          <a:effectLst/>
                        </a:rPr>
                        <a:t>FreshMenu</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433705" indent="-1905"/>
                      <a:r>
                        <a:rPr lang="en-US" sz="500">
                          <a:effectLst/>
                        </a:rPr>
                        <a:t>Gourmet meal delivery</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108585" indent="-1905">
                        <a:spcBef>
                          <a:spcPts val="5"/>
                        </a:spcBef>
                        <a:spcAft>
                          <a:spcPts val="0"/>
                        </a:spcAft>
                      </a:pPr>
                      <a:r>
                        <a:rPr lang="en-US" sz="500">
                          <a:effectLst/>
                        </a:rPr>
                        <a:t>Chef-curated meals; daily changing menu</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234315" indent="-1905">
                        <a:spcBef>
                          <a:spcPts val="5"/>
                        </a:spcBef>
                        <a:spcAft>
                          <a:spcPts val="0"/>
                        </a:spcAft>
                      </a:pPr>
                      <a:r>
                        <a:rPr lang="en-US" sz="500">
                          <a:effectLst/>
                        </a:rPr>
                        <a:t>Foodies, busy professionals</a:t>
                      </a:r>
                      <a:endParaRPr lang="en-IN" sz="5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marR="422275" indent="-1905">
                        <a:spcBef>
                          <a:spcPts val="5"/>
                        </a:spcBef>
                        <a:spcAft>
                          <a:spcPts val="0"/>
                        </a:spcAft>
                      </a:pPr>
                      <a:r>
                        <a:rPr lang="en-US" sz="500" dirty="0">
                          <a:effectLst/>
                        </a:rPr>
                        <a:t>Fresh, gourmet meal options; meal plans</a:t>
                      </a:r>
                      <a:endParaRPr lang="en-IN" sz="5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76194390"/>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469"/>
        <p:cNvGrpSpPr/>
        <p:nvPr/>
      </p:nvGrpSpPr>
      <p:grpSpPr>
        <a:xfrm>
          <a:off x="0" y="0"/>
          <a:ext cx="0" cy="0"/>
          <a:chOff x="0" y="0"/>
          <a:chExt cx="0" cy="0"/>
        </a:xfrm>
      </p:grpSpPr>
      <p:sp>
        <p:nvSpPr>
          <p:cNvPr id="470" name="Google Shape;470;p40"/>
          <p:cNvSpPr txBox="1">
            <a:spLocks noGrp="1"/>
          </p:cNvSpPr>
          <p:nvPr>
            <p:ph type="title"/>
          </p:nvPr>
        </p:nvSpPr>
        <p:spPr>
          <a:xfrm>
            <a:off x="720000" y="46383"/>
            <a:ext cx="7704000" cy="54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Functional Requirements</a:t>
            </a:r>
            <a:endParaRPr dirty="0"/>
          </a:p>
        </p:txBody>
      </p:sp>
      <p:sp>
        <p:nvSpPr>
          <p:cNvPr id="471" name="Google Shape;471;p40"/>
          <p:cNvSpPr txBox="1"/>
          <p:nvPr/>
        </p:nvSpPr>
        <p:spPr>
          <a:xfrm>
            <a:off x="307181" y="589722"/>
            <a:ext cx="8430418" cy="4378604"/>
          </a:xfrm>
          <a:prstGeom prst="rect">
            <a:avLst/>
          </a:prstGeom>
          <a:noFill/>
          <a:ln>
            <a:noFill/>
          </a:ln>
        </p:spPr>
        <p:txBody>
          <a:bodyPr spcFirstLastPara="1" wrap="square" lIns="91425" tIns="91425" rIns="91425" bIns="91425" anchor="t" anchorCtr="0">
            <a:spAutoFit/>
          </a:bodyPr>
          <a:lstStyle/>
          <a:p>
            <a:pPr>
              <a:lnSpc>
                <a:spcPct val="115000"/>
              </a:lnSpc>
              <a:spcAft>
                <a:spcPts val="1000"/>
              </a:spcAft>
            </a:pPr>
            <a:r>
              <a:rPr lang="en-US" sz="1600" b="1" u="sng" dirty="0">
                <a:effectLst/>
                <a:latin typeface="Athiti" panose="00000500000000000000" pitchFamily="2" charset="-34"/>
                <a:ea typeface="Calibri" panose="020F0502020204030204" pitchFamily="34" charset="0"/>
                <a:cs typeface="Athiti" panose="00000500000000000000" pitchFamily="2" charset="-34"/>
              </a:rPr>
              <a:t>Admin</a:t>
            </a:r>
            <a:endParaRPr lang="en-US" sz="1200" b="1" u="sng" dirty="0">
              <a:effectLst/>
              <a:latin typeface="Athiti" panose="00000500000000000000" pitchFamily="2" charset="-34"/>
              <a:ea typeface="Calibri" panose="020F0502020204030204" pitchFamily="34" charset="0"/>
              <a:cs typeface="Athiti" panose="00000500000000000000" pitchFamily="2" charset="-34"/>
            </a:endParaRPr>
          </a:p>
          <a:p>
            <a:pPr>
              <a:lnSpc>
                <a:spcPct val="115000"/>
              </a:lnSpc>
              <a:spcAft>
                <a:spcPts val="1000"/>
              </a:spcAft>
            </a:pPr>
            <a:r>
              <a:rPr lang="en-US" sz="1200" u="sng" dirty="0">
                <a:latin typeface="Times New Roman" panose="02020603050405020304" pitchFamily="18" charset="0"/>
                <a:ea typeface="Calibri" panose="020F0502020204030204" pitchFamily="34" charset="0"/>
                <a:cs typeface="Times New Roman" panose="02020603050405020304" pitchFamily="18" charset="0"/>
              </a:rPr>
              <a:t>Registration</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Users provide their details (name, email, phone) and set a password.</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stores the information in the database.</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A user profile is created, and the user is redirected to the login page.</a:t>
            </a:r>
          </a:p>
          <a:p>
            <a:pPr>
              <a:spcAft>
                <a:spcPts val="100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Login</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Users enter their email/phone and password.</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validates the credentials against the database.</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If valid, the user is taken to their dashboard/profile.</a:t>
            </a:r>
          </a:p>
          <a:p>
            <a:pPr>
              <a:spcAft>
                <a:spcPts val="100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Browse Dishes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Users search for dishes or apply filters.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fetches matching dishes from the database based on filters like cuisine, price, and availability.</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A list of dishes is displayed to the user.</a:t>
            </a: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8058" y="0"/>
            <a:ext cx="9085942" cy="5467522"/>
          </a:xfrm>
          <a:prstGeom prst="rect">
            <a:avLst/>
          </a:prstGeom>
          <a:noFill/>
        </p:spPr>
        <p:txBody>
          <a:bodyPr wrap="square">
            <a:spAutoFit/>
          </a:bodyPr>
          <a:lstStyle/>
          <a:p>
            <a:pPr>
              <a:lnSpc>
                <a:spcPct val="115000"/>
              </a:lnSpc>
              <a:spcAft>
                <a:spcPts val="1000"/>
              </a:spcAft>
            </a:pPr>
            <a:r>
              <a:rPr lang="en-US" sz="1600" b="1" u="sng" dirty="0">
                <a:effectLst/>
                <a:latin typeface="Athiti" panose="00000500000000000000" pitchFamily="2" charset="-34"/>
                <a:ea typeface="Calibri" panose="020F0502020204030204" pitchFamily="34" charset="0"/>
                <a:cs typeface="Athiti" panose="00000500000000000000" pitchFamily="2" charset="-34"/>
              </a:rPr>
              <a:t>User</a:t>
            </a:r>
            <a:endParaRPr lang="en-IN" sz="1600" dirty="0">
              <a:effectLst/>
              <a:latin typeface="Athiti" panose="00000500000000000000" pitchFamily="2" charset="-34"/>
              <a:ea typeface="Calibri" panose="020F0502020204030204" pitchFamily="34" charset="0"/>
              <a:cs typeface="Athiti" panose="00000500000000000000" pitchFamily="2" charset="-34"/>
            </a:endParaRPr>
          </a:p>
          <a:p>
            <a:pPr>
              <a:lnSpc>
                <a:spcPct val="115000"/>
              </a:lnSpc>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User Management:</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Admin selects a user or cook to manage.</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Admin can update, activate, or deactivate the account in the database.</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The user’s account is updated, and changes reflect immediately</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a:t>
            </a:r>
          </a:p>
          <a:p>
            <a:pPr>
              <a:lnSpc>
                <a:spcPct val="115000"/>
              </a:lnSpc>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Order Monitoring</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Admin views the order dashboard.</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The system retrieves all current and past orders from the database.</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Admin sees a list of orders and their status (e.g., pending, completed).</a:t>
            </a:r>
          </a:p>
          <a:p>
            <a:pPr>
              <a:lnSpc>
                <a:spcPct val="115000"/>
              </a:lnSpc>
              <a:spcAft>
                <a:spcPts val="10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Content Moderation</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Admin reviews dish listings and user reviews.</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Admin approves, edits, or removes inappropriate content.</a:t>
            </a: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Updated content is reflected across the platform.</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7" name="Isosceles Triangle 16">
            <a:hlinkClick r:id="rId2"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8058" y="0"/>
            <a:ext cx="9085942" cy="5032147"/>
          </a:xfrm>
          <a:prstGeom prst="rect">
            <a:avLst/>
          </a:prstGeom>
          <a:noFill/>
        </p:spPr>
        <p:txBody>
          <a:bodyPr wrap="square">
            <a:spAutoFit/>
          </a:bodyPr>
          <a:lstStyle/>
          <a:p>
            <a:pPr>
              <a:spcAft>
                <a:spcPts val="1000"/>
              </a:spcAft>
            </a:pPr>
            <a:r>
              <a:rPr lang="en-IN" b="1" u="sng" dirty="0">
                <a:effectLst/>
                <a:latin typeface="Athiti" panose="00000500000000000000" pitchFamily="2" charset="-34"/>
                <a:ea typeface="Calibri" panose="020F0502020204030204" pitchFamily="34" charset="0"/>
                <a:cs typeface="Athiti" panose="00000500000000000000" pitchFamily="2" charset="-34"/>
              </a:rPr>
              <a:t>Cook Module</a:t>
            </a:r>
          </a:p>
          <a:p>
            <a:pPr>
              <a:spcAft>
                <a:spcPts val="1000"/>
              </a:spcAft>
            </a:pPr>
            <a:endParaRPr lang="en-IN" b="1" u="sng"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Dish Management</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Cook adds or updates dish details (name, price, availability).</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saves or updates the dish information in the database.</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The updated dish listing is available to users on the platform.</a:t>
            </a:r>
          </a:p>
          <a:p>
            <a:pPr>
              <a:spcAft>
                <a:spcPts val="1000"/>
              </a:spcAft>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Order Notifications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Cook receives notifications for new orders.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sends real-time notifications to the cook about incoming orders.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Cook accepts or declines orders.</a:t>
            </a:r>
          </a:p>
          <a:p>
            <a:pPr>
              <a:spcAft>
                <a:spcPts val="1000"/>
              </a:spcAft>
            </a:pP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latin typeface="Times New Roman" panose="02020603050405020304" pitchFamily="18" charset="0"/>
                <a:ea typeface="Calibri" panose="020F0502020204030204" pitchFamily="34" charset="0"/>
                <a:cs typeface="Times New Roman" panose="02020603050405020304" pitchFamily="18" charset="0"/>
              </a:rPr>
              <a:t>Earnings Dashboard</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Input: Cook views earnings section.</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Process: The system calculates and displays earnings data from all completed orders.</a:t>
            </a:r>
          </a:p>
          <a:p>
            <a:pPr>
              <a:spcAft>
                <a:spcPts val="10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Output: Cook sees a detailed earnings report.</a:t>
            </a:r>
            <a:endParaRPr lang="en-IN" sz="1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Isosceles Triangle 1">
            <a:hlinkClick r:id="rId2"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p:cNvSpPr txBox="1"/>
          <p:nvPr/>
        </p:nvSpPr>
        <p:spPr>
          <a:xfrm>
            <a:off x="58058" y="0"/>
            <a:ext cx="9085942" cy="5001369"/>
          </a:xfrm>
          <a:prstGeom prst="rect">
            <a:avLst/>
          </a:prstGeom>
          <a:noFill/>
        </p:spPr>
        <p:txBody>
          <a:bodyPr wrap="square">
            <a:spAutoFit/>
          </a:bodyPr>
          <a:lstStyle/>
          <a:p>
            <a:pPr>
              <a:spcAft>
                <a:spcPts val="1000"/>
              </a:spcAft>
            </a:pPr>
            <a:r>
              <a:rPr lang="en-IN" b="1" u="sng" dirty="0">
                <a:latin typeface="Times New Roman" panose="02020603050405020304" pitchFamily="18" charset="0"/>
                <a:ea typeface="Calibri" panose="020F0502020204030204" pitchFamily="34" charset="0"/>
                <a:cs typeface="Times New Roman" panose="02020603050405020304" pitchFamily="18" charset="0"/>
              </a:rPr>
              <a:t>Delivery Module</a:t>
            </a:r>
          </a:p>
          <a:p>
            <a:pPr>
              <a:spcAft>
                <a:spcPts val="1000"/>
              </a:spcAft>
            </a:pPr>
            <a:endParaRPr lang="en-IN" sz="1200" b="1" dirty="0">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Order Pickup</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Delivery personnel receives a new delivery task.</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The system provides pickup and delivery locations.</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Delivery personnel picks up the order from the cook and updates the system.</a:t>
            </a:r>
          </a:p>
          <a:p>
            <a:pPr>
              <a:spcAft>
                <a:spcPts val="10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Route Optimization</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Delivery personnel accesses route details.</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The system generates the optimal route to the destination.</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Delivery personnel follows the optimized route.</a:t>
            </a:r>
          </a:p>
          <a:p>
            <a:pPr>
              <a:spcAft>
                <a:spcPts val="1000"/>
              </a:spcAft>
            </a:pP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p>
            <a:pPr>
              <a:spcAft>
                <a:spcPts val="100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Delivery Status Updates</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Input: Delivery personnel updates order status (e.g., delivered).</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Process: The system logs the status and sends notifications to the user and cook.</a:t>
            </a:r>
          </a:p>
          <a:p>
            <a:pPr>
              <a:spcAft>
                <a:spcPts val="10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Output: The system updates the order as delivered, and payment is processed.</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Isosceles Triangle 1">
            <a:hlinkClick r:id="rId2"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40"/>
          <p:cNvSpPr txBox="1">
            <a:spLocks noGrp="1"/>
          </p:cNvSpPr>
          <p:nvPr>
            <p:ph type="title"/>
          </p:nvPr>
        </p:nvSpPr>
        <p:spPr>
          <a:xfrm>
            <a:off x="720000" y="1416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Non-Functional Requirements</a:t>
            </a:r>
            <a:endParaRPr dirty="0"/>
          </a:p>
        </p:txBody>
      </p:sp>
      <p:sp>
        <p:nvSpPr>
          <p:cNvPr id="471" name="Google Shape;471;p40"/>
          <p:cNvSpPr txBox="1"/>
          <p:nvPr/>
        </p:nvSpPr>
        <p:spPr>
          <a:xfrm>
            <a:off x="552451" y="594375"/>
            <a:ext cx="7704000" cy="5139838"/>
          </a:xfrm>
          <a:prstGeom prst="rect">
            <a:avLst/>
          </a:prstGeom>
          <a:noFill/>
          <a:ln>
            <a:noFill/>
          </a:ln>
        </p:spPr>
        <p:txBody>
          <a:bodyPr spcFirstLastPara="1" wrap="square" lIns="91425" tIns="91425" rIns="91425" bIns="91425" anchor="t" anchorCtr="0">
            <a:spAutoFit/>
          </a:bodyPr>
          <a:lstStyle/>
          <a:p>
            <a:pPr lvl="0"/>
            <a:endParaRPr lang="en-US" sz="1200" b="1"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Performance:</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Ensure fast and responsive browsing and order placement.</a:t>
            </a:r>
            <a:endParaRPr lang="en-IN" sz="1200" dirty="0">
              <a:effectLst/>
              <a:latin typeface="Times New Roman" panose="02020603050405020304" pitchFamily="18" charset="0"/>
              <a:ea typeface="Times New Roman" panose="02020603050405020304" pitchFamily="18" charset="0"/>
            </a:endParaRPr>
          </a:p>
          <a:p>
            <a:r>
              <a:rPr lang="en-US" sz="1200"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Security:</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Protect users' personal information, payment details, and order history from unauthorized access.</a:t>
            </a:r>
            <a:endParaRPr lang="en-IN" sz="1200" dirty="0">
              <a:effectLst/>
              <a:latin typeface="Times New Roman" panose="02020603050405020304" pitchFamily="18" charset="0"/>
              <a:ea typeface="Times New Roman" panose="02020603050405020304" pitchFamily="18" charset="0"/>
            </a:endParaRPr>
          </a:p>
          <a:p>
            <a:r>
              <a:rPr lang="en-US" sz="1200"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Usability</a:t>
            </a:r>
            <a:r>
              <a:rPr lang="en-US" sz="1200" dirty="0">
                <a:effectLst/>
                <a:latin typeface="Times New Roman" panose="02020603050405020304" pitchFamily="18" charset="0"/>
                <a:ea typeface="Times New Roman" panose="02020603050405020304" pitchFamily="18" charset="0"/>
              </a:rPr>
              <a:t>:</a:t>
            </a:r>
            <a:endParaRPr lang="en-IN" sz="1200"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Provide an intuitive, user-friendly interface for both students/hostelers and mothers.</a:t>
            </a:r>
            <a:endParaRPr lang="en-IN" sz="1200" dirty="0">
              <a:effectLst/>
              <a:latin typeface="Times New Roman" panose="02020603050405020304" pitchFamily="18" charset="0"/>
              <a:ea typeface="Times New Roman" panose="02020603050405020304" pitchFamily="18" charset="0"/>
            </a:endParaRPr>
          </a:p>
          <a:p>
            <a:r>
              <a:rPr lang="en-US" sz="1200"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Reliability:</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Maintain consistent platform functionality without errors or crashes.</a:t>
            </a:r>
            <a:endParaRPr lang="en-IN" sz="1200" dirty="0">
              <a:effectLst/>
              <a:latin typeface="Times New Roman" panose="02020603050405020304" pitchFamily="18" charset="0"/>
              <a:ea typeface="Times New Roman" panose="02020603050405020304" pitchFamily="18" charset="0"/>
            </a:endParaRPr>
          </a:p>
          <a:p>
            <a:r>
              <a:rPr lang="en-US" sz="1200"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Scalability:</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Handle increased traffic and orders as the user base grows without performance issues.</a:t>
            </a:r>
            <a:br>
              <a:rPr lang="en-US" sz="1200" dirty="0">
                <a:effectLst/>
                <a:latin typeface="Times New Roman" panose="02020603050405020304" pitchFamily="18" charset="0"/>
                <a:ea typeface="Times New Roman" panose="02020603050405020304" pitchFamily="18" charset="0"/>
              </a:rPr>
            </a:b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Compatibility:</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Ensure the platform works seamlessly across different devices (desktop, mobile, tablet) and browsers.</a:t>
            </a:r>
            <a:endParaRPr lang="en-IN" sz="1200" dirty="0">
              <a:effectLst/>
              <a:latin typeface="Times New Roman" panose="02020603050405020304" pitchFamily="18" charset="0"/>
              <a:ea typeface="Times New Roman" panose="02020603050405020304" pitchFamily="18" charset="0"/>
            </a:endParaRPr>
          </a:p>
          <a:p>
            <a:r>
              <a:rPr lang="en-US" sz="1200"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Data Backup:</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Regularly back up user data (order history, profile info) to prevent data loss.</a:t>
            </a:r>
            <a:br>
              <a:rPr lang="en-US" sz="1200" dirty="0">
                <a:effectLst/>
                <a:latin typeface="Times New Roman" panose="02020603050405020304" pitchFamily="18" charset="0"/>
                <a:ea typeface="Times New Roman" panose="02020603050405020304" pitchFamily="18" charset="0"/>
              </a:rPr>
            </a:br>
            <a:endParaRPr lang="en-IN" sz="1200" dirty="0">
              <a:effectLst/>
              <a:latin typeface="Times New Roman" panose="02020603050405020304" pitchFamily="18" charset="0"/>
              <a:ea typeface="Times New Roman" panose="02020603050405020304" pitchFamily="18" charset="0"/>
            </a:endParaRPr>
          </a:p>
          <a:p>
            <a:pPr lvl="0"/>
            <a:r>
              <a:rPr lang="en-US" sz="1200" b="1" dirty="0">
                <a:effectLst/>
                <a:latin typeface="Times New Roman" panose="02020603050405020304" pitchFamily="18" charset="0"/>
                <a:ea typeface="Times New Roman" panose="02020603050405020304" pitchFamily="18" charset="0"/>
              </a:rPr>
              <a:t>Regulatory Compliance:</a:t>
            </a:r>
            <a:endParaRPr lang="en-IN" sz="1200" b="1" dirty="0">
              <a:effectLst/>
              <a:latin typeface="Times New Roman" panose="02020603050405020304" pitchFamily="18" charset="0"/>
              <a:ea typeface="Times New Roman" panose="02020603050405020304" pitchFamily="18" charset="0"/>
            </a:endParaRPr>
          </a:p>
          <a:p>
            <a:pPr marL="227965"/>
            <a:r>
              <a:rPr lang="en-US" sz="1200" dirty="0">
                <a:effectLst/>
                <a:latin typeface="Times New Roman" panose="02020603050405020304" pitchFamily="18" charset="0"/>
                <a:ea typeface="Times New Roman" panose="02020603050405020304" pitchFamily="18" charset="0"/>
              </a:rPr>
              <a:t>Follow food safety regulations and data protection laws to ensure compliance and privacy.</a:t>
            </a:r>
            <a:endParaRPr lang="en-IN" sz="1200" dirty="0">
              <a:effectLst/>
              <a:latin typeface="Times New Roman" panose="02020603050405020304" pitchFamily="18" charset="0"/>
              <a:ea typeface="Times New Roman" panose="02020603050405020304" pitchFamily="18" charset="0"/>
            </a:endParaRPr>
          </a:p>
          <a:p>
            <a:br>
              <a:rPr lang="en-US" sz="1200" dirty="0">
                <a:effectLst/>
                <a:latin typeface="Times New Roman" panose="02020603050405020304" pitchFamily="18" charset="0"/>
                <a:ea typeface="Times New Roman" panose="02020603050405020304" pitchFamily="18" charset="0"/>
              </a:rPr>
            </a:br>
            <a:endParaRPr lang="en-IN" sz="1000" dirty="0">
              <a:effectLst/>
              <a:latin typeface="Athiti Medium" panose="00000600000000000000" pitchFamily="2" charset="-34"/>
              <a:ea typeface="Calibri" panose="020F0502020204030204" pitchFamily="34" charset="0"/>
              <a:cs typeface="Athiti Medium" panose="00000600000000000000" pitchFamily="2" charset="-34"/>
            </a:endParaRP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56"/>
        <p:cNvGrpSpPr/>
        <p:nvPr/>
      </p:nvGrpSpPr>
      <p:grpSpPr>
        <a:xfrm>
          <a:off x="0" y="0"/>
          <a:ext cx="0" cy="0"/>
          <a:chOff x="0" y="0"/>
          <a:chExt cx="0" cy="0"/>
        </a:xfrm>
      </p:grpSpPr>
      <p:sp>
        <p:nvSpPr>
          <p:cNvPr id="357" name="Google Shape;357;p26"/>
          <p:cNvSpPr txBox="1">
            <a:spLocks noGrp="1"/>
          </p:cNvSpPr>
          <p:nvPr>
            <p:ph type="ctrTitle"/>
          </p:nvPr>
        </p:nvSpPr>
        <p:spPr>
          <a:xfrm>
            <a:off x="364200" y="464200"/>
            <a:ext cx="84156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500" dirty="0"/>
              <a:t>Vision and Mission of Ganpat University</a:t>
            </a:r>
            <a:endParaRPr sz="3500" dirty="0"/>
          </a:p>
        </p:txBody>
      </p:sp>
      <p:graphicFrame>
        <p:nvGraphicFramePr>
          <p:cNvPr id="358" name="Google Shape;358;p26"/>
          <p:cNvGraphicFramePr/>
          <p:nvPr/>
        </p:nvGraphicFramePr>
        <p:xfrm>
          <a:off x="738800" y="1476344"/>
          <a:ext cx="7666400" cy="2190800"/>
        </p:xfrm>
        <a:graphic>
          <a:graphicData uri="http://schemas.openxmlformats.org/drawingml/2006/table">
            <a:tbl>
              <a:tblPr>
                <a:noFill/>
                <a:tableStyleId>{77E41443-9FCA-43FA-B81F-B02F451A1BA1}</a:tableStyleId>
              </a:tblPr>
              <a:tblGrid>
                <a:gridCol w="2032100">
                  <a:extLst>
                    <a:ext uri="{9D8B030D-6E8A-4147-A177-3AD203B41FA5}">
                      <a16:colId xmlns:a16="http://schemas.microsoft.com/office/drawing/2014/main" val="20000"/>
                    </a:ext>
                  </a:extLst>
                </a:gridCol>
                <a:gridCol w="5634300">
                  <a:extLst>
                    <a:ext uri="{9D8B030D-6E8A-4147-A177-3AD203B41FA5}">
                      <a16:colId xmlns:a16="http://schemas.microsoft.com/office/drawing/2014/main" val="20001"/>
                    </a:ext>
                  </a:extLst>
                </a:gridCol>
              </a:tblGrid>
              <a:tr h="1326325">
                <a:tc>
                  <a:txBody>
                    <a:bodyPr/>
                    <a:lstStyle/>
                    <a:p>
                      <a:pPr marL="0" lvl="0" indent="0" algn="l" rtl="0">
                        <a:spcBef>
                          <a:spcPts val="0"/>
                        </a:spcBef>
                        <a:spcAft>
                          <a:spcPts val="0"/>
                        </a:spcAft>
                        <a:buNone/>
                      </a:pPr>
                      <a:r>
                        <a:rPr lang="en-GB" sz="12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rPr>
                        <a:t>Vision</a:t>
                      </a:r>
                      <a:endParaRPr sz="12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txBody>
                  <a:tcPr marL="91425" marR="91425" marT="91425" marB="91425"/>
                </a:tc>
                <a:tc>
                  <a:txBody>
                    <a:bodyPr/>
                    <a:lstStyle/>
                    <a:p>
                      <a:pPr marL="0" lvl="0" indent="0" algn="l" rtl="0">
                        <a:lnSpc>
                          <a:spcPct val="115000"/>
                        </a:lnSpc>
                        <a:spcBef>
                          <a:spcPts val="0"/>
                        </a:spcBef>
                        <a:spcAft>
                          <a:spcPts val="0"/>
                        </a:spcAft>
                        <a:buNone/>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It shall be the constant endeavour of Ganpat University to meet the educational needs of the youth in the areas of professional studies and provide state-of the art learning opportunities along with inculcation of values of commitment and uprightness.</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txBody>
                  <a:tcPr marL="91425" marR="91425" marT="91425" marB="91425"/>
                </a:tc>
                <a:extLst>
                  <a:ext uri="{0D108BD9-81ED-4DB2-BD59-A6C34878D82A}">
                    <a16:rowId xmlns:a16="http://schemas.microsoft.com/office/drawing/2014/main" val="10000"/>
                  </a:ext>
                </a:extLst>
              </a:tr>
              <a:tr h="864475">
                <a:tc>
                  <a:txBody>
                    <a:bodyPr/>
                    <a:lstStyle/>
                    <a:p>
                      <a:pPr marL="0" lvl="0" indent="0" algn="l" rtl="0">
                        <a:spcBef>
                          <a:spcPts val="0"/>
                        </a:spcBef>
                        <a:spcAft>
                          <a:spcPts val="0"/>
                        </a:spcAft>
                        <a:buNone/>
                      </a:pPr>
                      <a:r>
                        <a:rPr lang="en-GB" sz="12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rPr>
                        <a:t>Mission</a:t>
                      </a:r>
                      <a:endParaRPr sz="12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txBody>
                  <a:tcPr marL="91425" marR="91425" marT="91425" marB="91425"/>
                </a:tc>
                <a:tc>
                  <a:txBody>
                    <a:bodyPr/>
                    <a:lstStyle/>
                    <a:p>
                      <a:pPr marL="0" lvl="0" indent="0" algn="l" rtl="0">
                        <a:lnSpc>
                          <a:spcPct val="115000"/>
                        </a:lnSpc>
                        <a:spcBef>
                          <a:spcPts val="0"/>
                        </a:spcBef>
                        <a:spcAft>
                          <a:spcPts val="0"/>
                        </a:spcAft>
                        <a:buNone/>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Seek, search, and offer programs that lead to the symbiotic emergence of 'academic excellence' and 'industrial relevance' in education and research.</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495"/>
        <p:cNvGrpSpPr/>
        <p:nvPr/>
      </p:nvGrpSpPr>
      <p:grpSpPr>
        <a:xfrm>
          <a:off x="0" y="0"/>
          <a:ext cx="0" cy="0"/>
          <a:chOff x="0" y="0"/>
          <a:chExt cx="0" cy="0"/>
        </a:xfrm>
      </p:grpSpPr>
      <p:sp>
        <p:nvSpPr>
          <p:cNvPr id="496" name="Google Shape;496;p45"/>
          <p:cNvSpPr txBox="1">
            <a:spLocks noGrp="1"/>
          </p:cNvSpPr>
          <p:nvPr>
            <p:ph type="title"/>
          </p:nvPr>
        </p:nvSpPr>
        <p:spPr>
          <a:xfrm>
            <a:off x="720000" y="193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Diagrams: Use-Case</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105054-0867-2016-E563-41212A8FDC89}"/>
              </a:ext>
            </a:extLst>
          </p:cNvPr>
          <p:cNvPicPr>
            <a:picLocks noChangeAspect="1"/>
          </p:cNvPicPr>
          <p:nvPr/>
        </p:nvPicPr>
        <p:blipFill>
          <a:blip r:embed="rId4"/>
          <a:srcRect t="11023"/>
          <a:stretch/>
        </p:blipFill>
        <p:spPr>
          <a:xfrm>
            <a:off x="2169630" y="655320"/>
            <a:ext cx="4187059" cy="4053283"/>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72C2E-2277-8F22-FB09-2D32A2B8BC55}"/>
              </a:ext>
            </a:extLst>
          </p:cNvPr>
          <p:cNvSpPr>
            <a:spLocks noGrp="1"/>
          </p:cNvSpPr>
          <p:nvPr>
            <p:ph type="title"/>
          </p:nvPr>
        </p:nvSpPr>
        <p:spPr>
          <a:xfrm>
            <a:off x="720000" y="201267"/>
            <a:ext cx="7704000" cy="572700"/>
          </a:xfrm>
        </p:spPr>
        <p:txBody>
          <a:bodyPr/>
          <a:lstStyle/>
          <a:p>
            <a:r>
              <a:rPr lang="en-IN" b="1" dirty="0">
                <a:effectLst/>
              </a:rPr>
              <a:t>Flow Chart : </a:t>
            </a:r>
            <a:r>
              <a:rPr lang="en-IN" b="1" dirty="0">
                <a:solidFill>
                  <a:srgbClr val="000000"/>
                </a:solidFill>
                <a:effectLst/>
              </a:rPr>
              <a:t>Delivery Boy</a:t>
            </a:r>
            <a:endParaRPr lang="en-IN" dirty="0"/>
          </a:p>
        </p:txBody>
      </p:sp>
      <p:pic>
        <p:nvPicPr>
          <p:cNvPr id="4" name="Picture 3">
            <a:extLst>
              <a:ext uri="{FF2B5EF4-FFF2-40B4-BE49-F238E27FC236}">
                <a16:creationId xmlns:a16="http://schemas.microsoft.com/office/drawing/2014/main" id="{58A67F4A-8DE7-8F5A-3639-851A479EFADA}"/>
              </a:ext>
            </a:extLst>
          </p:cNvPr>
          <p:cNvPicPr>
            <a:picLocks noChangeAspect="1"/>
          </p:cNvPicPr>
          <p:nvPr/>
        </p:nvPicPr>
        <p:blipFill>
          <a:blip r:embed="rId2"/>
          <a:srcRect t="15047"/>
          <a:stretch/>
        </p:blipFill>
        <p:spPr>
          <a:xfrm>
            <a:off x="2691723" y="773967"/>
            <a:ext cx="3760553" cy="3903175"/>
          </a:xfrm>
          <a:prstGeom prst="rect">
            <a:avLst/>
          </a:prstGeom>
        </p:spPr>
      </p:pic>
    </p:spTree>
    <p:extLst>
      <p:ext uri="{BB962C8B-B14F-4D97-AF65-F5344CB8AC3E}">
        <p14:creationId xmlns:p14="http://schemas.microsoft.com/office/powerpoint/2010/main" val="2564523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95CBA-EEF2-A4DE-EDAB-EE266DDB3CCF}"/>
              </a:ext>
            </a:extLst>
          </p:cNvPr>
          <p:cNvSpPr>
            <a:spLocks noGrp="1"/>
          </p:cNvSpPr>
          <p:nvPr>
            <p:ph type="title"/>
          </p:nvPr>
        </p:nvSpPr>
        <p:spPr>
          <a:xfrm>
            <a:off x="720000" y="182661"/>
            <a:ext cx="7704000" cy="572700"/>
          </a:xfrm>
        </p:spPr>
        <p:txBody>
          <a:bodyPr/>
          <a:lstStyle/>
          <a:p>
            <a:r>
              <a:rPr lang="en-IN" b="1" dirty="0">
                <a:effectLst/>
              </a:rPr>
              <a:t>Flow Chart : </a:t>
            </a:r>
            <a:r>
              <a:rPr lang="en-IN" b="1" dirty="0">
                <a:solidFill>
                  <a:srgbClr val="000000"/>
                </a:solidFill>
                <a:effectLst/>
              </a:rPr>
              <a:t>Food Consumer</a:t>
            </a:r>
            <a:endParaRPr lang="en-IN" dirty="0"/>
          </a:p>
        </p:txBody>
      </p:sp>
      <p:pic>
        <p:nvPicPr>
          <p:cNvPr id="5" name="Picture 4">
            <a:extLst>
              <a:ext uri="{FF2B5EF4-FFF2-40B4-BE49-F238E27FC236}">
                <a16:creationId xmlns:a16="http://schemas.microsoft.com/office/drawing/2014/main" id="{1B58CD3A-A0E7-C5F4-8AA7-E4827FA3910E}"/>
              </a:ext>
            </a:extLst>
          </p:cNvPr>
          <p:cNvPicPr>
            <a:picLocks noChangeAspect="1"/>
          </p:cNvPicPr>
          <p:nvPr/>
        </p:nvPicPr>
        <p:blipFill>
          <a:blip r:embed="rId2"/>
          <a:srcRect t="10640"/>
          <a:stretch/>
        </p:blipFill>
        <p:spPr>
          <a:xfrm>
            <a:off x="2519119" y="665408"/>
            <a:ext cx="4105761" cy="4207927"/>
          </a:xfrm>
          <a:prstGeom prst="rect">
            <a:avLst/>
          </a:prstGeom>
        </p:spPr>
      </p:pic>
    </p:spTree>
    <p:extLst>
      <p:ext uri="{BB962C8B-B14F-4D97-AF65-F5344CB8AC3E}">
        <p14:creationId xmlns:p14="http://schemas.microsoft.com/office/powerpoint/2010/main" val="162695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4B591-A63B-F96B-3272-B4124DFA0D40}"/>
              </a:ext>
            </a:extLst>
          </p:cNvPr>
          <p:cNvSpPr>
            <a:spLocks noGrp="1"/>
          </p:cNvSpPr>
          <p:nvPr>
            <p:ph type="title"/>
          </p:nvPr>
        </p:nvSpPr>
        <p:spPr>
          <a:xfrm>
            <a:off x="720000" y="26544"/>
            <a:ext cx="7704000" cy="572700"/>
          </a:xfrm>
        </p:spPr>
        <p:txBody>
          <a:bodyPr/>
          <a:lstStyle/>
          <a:p>
            <a:r>
              <a:rPr lang="en-IN" b="1" dirty="0">
                <a:effectLst/>
              </a:rPr>
              <a:t>Flow Chart : </a:t>
            </a:r>
            <a:r>
              <a:rPr lang="en-IN" b="1" dirty="0">
                <a:solidFill>
                  <a:srgbClr val="000000"/>
                </a:solidFill>
                <a:effectLst/>
              </a:rPr>
              <a:t>Food </a:t>
            </a:r>
            <a:r>
              <a:rPr lang="en-IN" b="1" dirty="0">
                <a:effectLst/>
              </a:rPr>
              <a:t>Provider</a:t>
            </a:r>
            <a:endParaRPr lang="en-IN" dirty="0"/>
          </a:p>
        </p:txBody>
      </p:sp>
      <p:pic>
        <p:nvPicPr>
          <p:cNvPr id="5" name="Picture 4">
            <a:extLst>
              <a:ext uri="{FF2B5EF4-FFF2-40B4-BE49-F238E27FC236}">
                <a16:creationId xmlns:a16="http://schemas.microsoft.com/office/drawing/2014/main" id="{41CF6150-10A9-3341-D764-224498E7371C}"/>
              </a:ext>
            </a:extLst>
          </p:cNvPr>
          <p:cNvPicPr>
            <a:picLocks noChangeAspect="1"/>
          </p:cNvPicPr>
          <p:nvPr/>
        </p:nvPicPr>
        <p:blipFill>
          <a:blip r:embed="rId2"/>
          <a:srcRect t="11650"/>
          <a:stretch/>
        </p:blipFill>
        <p:spPr>
          <a:xfrm>
            <a:off x="2569205" y="599244"/>
            <a:ext cx="4005590" cy="4276285"/>
          </a:xfrm>
          <a:prstGeom prst="rect">
            <a:avLst/>
          </a:prstGeom>
        </p:spPr>
      </p:pic>
    </p:spTree>
    <p:extLst>
      <p:ext uri="{BB962C8B-B14F-4D97-AF65-F5344CB8AC3E}">
        <p14:creationId xmlns:p14="http://schemas.microsoft.com/office/powerpoint/2010/main" val="3311392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Class Diagram</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C5466A4-5F49-0866-7558-027C6F0FDFAD}"/>
              </a:ext>
            </a:extLst>
          </p:cNvPr>
          <p:cNvPicPr>
            <a:picLocks noChangeAspect="1"/>
          </p:cNvPicPr>
          <p:nvPr/>
        </p:nvPicPr>
        <p:blipFill>
          <a:blip r:embed="rId4"/>
          <a:srcRect t="15353"/>
          <a:stretch/>
        </p:blipFill>
        <p:spPr>
          <a:xfrm>
            <a:off x="1869151" y="895725"/>
            <a:ext cx="5405697" cy="3968643"/>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Activity Diagram: Food Provider</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190F3F7F-199B-41DF-BBA0-30EE99C2CF5A}"/>
              </a:ext>
            </a:extLst>
          </p:cNvPr>
          <p:cNvPicPr>
            <a:picLocks noChangeAspect="1"/>
          </p:cNvPicPr>
          <p:nvPr/>
        </p:nvPicPr>
        <p:blipFill>
          <a:blip r:embed="rId4"/>
          <a:srcRect t="9292"/>
          <a:stretch/>
        </p:blipFill>
        <p:spPr>
          <a:xfrm>
            <a:off x="2781298" y="895725"/>
            <a:ext cx="3581404" cy="387580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82FBC-CD47-1564-9D5F-46FB844F352F}"/>
              </a:ext>
            </a:extLst>
          </p:cNvPr>
          <p:cNvSpPr>
            <a:spLocks noGrp="1"/>
          </p:cNvSpPr>
          <p:nvPr>
            <p:ph type="title"/>
          </p:nvPr>
        </p:nvSpPr>
        <p:spPr>
          <a:xfrm>
            <a:off x="719999" y="297046"/>
            <a:ext cx="7704000" cy="572700"/>
          </a:xfrm>
        </p:spPr>
        <p:txBody>
          <a:bodyPr/>
          <a:lstStyle/>
          <a:p>
            <a:r>
              <a:rPr lang="en-IN" b="1" dirty="0">
                <a:effectLst/>
              </a:rPr>
              <a:t>Activity Diagram : </a:t>
            </a:r>
            <a:r>
              <a:rPr lang="en-IN" b="1" dirty="0">
                <a:solidFill>
                  <a:srgbClr val="000000"/>
                </a:solidFill>
                <a:effectLst/>
              </a:rPr>
              <a:t>Food Consumer</a:t>
            </a:r>
            <a:endParaRPr lang="en-IN" dirty="0"/>
          </a:p>
        </p:txBody>
      </p:sp>
      <p:pic>
        <p:nvPicPr>
          <p:cNvPr id="4" name="Picture 3">
            <a:extLst>
              <a:ext uri="{FF2B5EF4-FFF2-40B4-BE49-F238E27FC236}">
                <a16:creationId xmlns:a16="http://schemas.microsoft.com/office/drawing/2014/main" id="{99EC8DF0-CCF8-2D5A-F6B0-D3786D45A866}"/>
              </a:ext>
            </a:extLst>
          </p:cNvPr>
          <p:cNvPicPr>
            <a:picLocks noChangeAspect="1"/>
          </p:cNvPicPr>
          <p:nvPr/>
        </p:nvPicPr>
        <p:blipFill>
          <a:blip r:embed="rId2"/>
          <a:srcRect t="10640"/>
          <a:stretch/>
        </p:blipFill>
        <p:spPr>
          <a:xfrm>
            <a:off x="2791353" y="869746"/>
            <a:ext cx="3561291" cy="4062844"/>
          </a:xfrm>
          <a:prstGeom prst="rect">
            <a:avLst/>
          </a:prstGeom>
        </p:spPr>
      </p:pic>
    </p:spTree>
    <p:extLst>
      <p:ext uri="{BB962C8B-B14F-4D97-AF65-F5344CB8AC3E}">
        <p14:creationId xmlns:p14="http://schemas.microsoft.com/office/powerpoint/2010/main" val="1133926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77C6-D1B7-114E-28A3-234DFC7EB632}"/>
              </a:ext>
            </a:extLst>
          </p:cNvPr>
          <p:cNvSpPr>
            <a:spLocks noGrp="1"/>
          </p:cNvSpPr>
          <p:nvPr>
            <p:ph type="title"/>
          </p:nvPr>
        </p:nvSpPr>
        <p:spPr>
          <a:xfrm>
            <a:off x="720000" y="279305"/>
            <a:ext cx="7704000" cy="572700"/>
          </a:xfrm>
        </p:spPr>
        <p:txBody>
          <a:bodyPr/>
          <a:lstStyle/>
          <a:p>
            <a:r>
              <a:rPr lang="en-IN" b="1" dirty="0">
                <a:effectLst/>
              </a:rPr>
              <a:t>Activity Diagram : </a:t>
            </a:r>
            <a:r>
              <a:rPr lang="en-IN" b="1" dirty="0">
                <a:solidFill>
                  <a:srgbClr val="000000"/>
                </a:solidFill>
                <a:effectLst/>
              </a:rPr>
              <a:t>Delivery Boy</a:t>
            </a:r>
            <a:endParaRPr lang="en-IN" dirty="0"/>
          </a:p>
        </p:txBody>
      </p:sp>
      <p:pic>
        <p:nvPicPr>
          <p:cNvPr id="4" name="Picture 3">
            <a:extLst>
              <a:ext uri="{FF2B5EF4-FFF2-40B4-BE49-F238E27FC236}">
                <a16:creationId xmlns:a16="http://schemas.microsoft.com/office/drawing/2014/main" id="{F12850E5-E39C-B500-71C1-BDB37B84AAA9}"/>
              </a:ext>
            </a:extLst>
          </p:cNvPr>
          <p:cNvPicPr>
            <a:picLocks noChangeAspect="1"/>
          </p:cNvPicPr>
          <p:nvPr/>
        </p:nvPicPr>
        <p:blipFill>
          <a:blip r:embed="rId2"/>
          <a:srcRect t="11043"/>
          <a:stretch/>
        </p:blipFill>
        <p:spPr>
          <a:xfrm>
            <a:off x="2782007" y="852005"/>
            <a:ext cx="3579986" cy="4065705"/>
          </a:xfrm>
          <a:prstGeom prst="rect">
            <a:avLst/>
          </a:prstGeom>
        </p:spPr>
      </p:pic>
    </p:spTree>
    <p:extLst>
      <p:ext uri="{BB962C8B-B14F-4D97-AF65-F5344CB8AC3E}">
        <p14:creationId xmlns:p14="http://schemas.microsoft.com/office/powerpoint/2010/main" val="12664552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22604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Sequence Diagram 				     P1</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49EFAF5F-0E87-234C-9FE1-C7A04E3F2414}"/>
              </a:ext>
            </a:extLst>
          </p:cNvPr>
          <p:cNvPicPr>
            <a:picLocks noChangeAspect="1"/>
          </p:cNvPicPr>
          <p:nvPr/>
        </p:nvPicPr>
        <p:blipFill>
          <a:blip r:embed="rId4"/>
          <a:srcRect t="9292"/>
          <a:stretch/>
        </p:blipFill>
        <p:spPr>
          <a:xfrm>
            <a:off x="2636236" y="788905"/>
            <a:ext cx="3577773" cy="408362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E02B-0682-A729-E3CA-BC5192030271}"/>
              </a:ext>
            </a:extLst>
          </p:cNvPr>
          <p:cNvSpPr>
            <a:spLocks noGrp="1"/>
          </p:cNvSpPr>
          <p:nvPr>
            <p:ph type="title"/>
          </p:nvPr>
        </p:nvSpPr>
        <p:spPr>
          <a:xfrm>
            <a:off x="720000" y="116936"/>
            <a:ext cx="7704000" cy="572700"/>
          </a:xfrm>
        </p:spPr>
        <p:txBody>
          <a:bodyPr/>
          <a:lstStyle/>
          <a:p>
            <a:r>
              <a:rPr lang="en-US" dirty="0"/>
              <a:t>Sequence Diagram 				     P2</a:t>
            </a:r>
            <a:endParaRPr lang="en-IN" dirty="0"/>
          </a:p>
        </p:txBody>
      </p:sp>
      <p:pic>
        <p:nvPicPr>
          <p:cNvPr id="4" name="Picture 3">
            <a:extLst>
              <a:ext uri="{FF2B5EF4-FFF2-40B4-BE49-F238E27FC236}">
                <a16:creationId xmlns:a16="http://schemas.microsoft.com/office/drawing/2014/main" id="{524BA6A7-252B-E375-2336-B0B14F668048}"/>
              </a:ext>
            </a:extLst>
          </p:cNvPr>
          <p:cNvPicPr>
            <a:picLocks noChangeAspect="1"/>
          </p:cNvPicPr>
          <p:nvPr/>
        </p:nvPicPr>
        <p:blipFill>
          <a:blip r:embed="rId2"/>
          <a:srcRect t="8485" b="8724"/>
          <a:stretch/>
        </p:blipFill>
        <p:spPr>
          <a:xfrm>
            <a:off x="2688902" y="627290"/>
            <a:ext cx="3766195" cy="3882365"/>
          </a:xfrm>
          <a:prstGeom prst="rect">
            <a:avLst/>
          </a:prstGeom>
        </p:spPr>
      </p:pic>
    </p:spTree>
    <p:extLst>
      <p:ext uri="{BB962C8B-B14F-4D97-AF65-F5344CB8AC3E}">
        <p14:creationId xmlns:p14="http://schemas.microsoft.com/office/powerpoint/2010/main" val="858286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362"/>
        <p:cNvGrpSpPr/>
        <p:nvPr/>
      </p:nvGrpSpPr>
      <p:grpSpPr>
        <a:xfrm>
          <a:off x="0" y="0"/>
          <a:ext cx="0" cy="0"/>
          <a:chOff x="0" y="0"/>
          <a:chExt cx="0" cy="0"/>
        </a:xfrm>
      </p:grpSpPr>
      <p:sp>
        <p:nvSpPr>
          <p:cNvPr id="363" name="Google Shape;363;p27"/>
          <p:cNvSpPr txBox="1">
            <a:spLocks noGrp="1"/>
          </p:cNvSpPr>
          <p:nvPr>
            <p:ph type="ctrTitle"/>
          </p:nvPr>
        </p:nvSpPr>
        <p:spPr>
          <a:xfrm>
            <a:off x="364200" y="272625"/>
            <a:ext cx="84156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100"/>
              <a:t>Vision and Mission of Computer Engineering</a:t>
            </a:r>
            <a:endParaRPr sz="3100"/>
          </a:p>
        </p:txBody>
      </p:sp>
      <p:graphicFrame>
        <p:nvGraphicFramePr>
          <p:cNvPr id="364" name="Google Shape;364;p27"/>
          <p:cNvGraphicFramePr/>
          <p:nvPr/>
        </p:nvGraphicFramePr>
        <p:xfrm>
          <a:off x="426250" y="932622"/>
          <a:ext cx="8415600" cy="3743250"/>
        </p:xfrm>
        <a:graphic>
          <a:graphicData uri="http://schemas.openxmlformats.org/drawingml/2006/table">
            <a:tbl>
              <a:tblPr>
                <a:noFill/>
                <a:tableStyleId>{77E41443-9FCA-43FA-B81F-B02F451A1BA1}</a:tableStyleId>
              </a:tblPr>
              <a:tblGrid>
                <a:gridCol w="2276800">
                  <a:extLst>
                    <a:ext uri="{9D8B030D-6E8A-4147-A177-3AD203B41FA5}">
                      <a16:colId xmlns:a16="http://schemas.microsoft.com/office/drawing/2014/main" val="20000"/>
                    </a:ext>
                  </a:extLst>
                </a:gridCol>
                <a:gridCol w="6138800">
                  <a:extLst>
                    <a:ext uri="{9D8B030D-6E8A-4147-A177-3AD203B41FA5}">
                      <a16:colId xmlns:a16="http://schemas.microsoft.com/office/drawing/2014/main" val="20001"/>
                    </a:ext>
                  </a:extLst>
                </a:gridCol>
              </a:tblGrid>
              <a:tr h="1105575">
                <a:tc>
                  <a:txBody>
                    <a:bodyPr/>
                    <a:lstStyle/>
                    <a:p>
                      <a:pPr marL="0" lvl="0" indent="0" algn="l" rtl="0">
                        <a:spcBef>
                          <a:spcPts val="0"/>
                        </a:spcBef>
                        <a:spcAft>
                          <a:spcPts val="0"/>
                        </a:spcAft>
                        <a:buNone/>
                      </a:pPr>
                      <a:r>
                        <a:rPr lang="en-GB" sz="1200">
                          <a:latin typeface="Times New Roman" panose="02020603050405020304" pitchFamily="18" charset="0"/>
                          <a:ea typeface="Athiti SemiBold" panose="00000700000000000000"/>
                          <a:cs typeface="Times New Roman" panose="02020603050405020304" pitchFamily="18" charset="0"/>
                          <a:sym typeface="Athiti SemiBold" panose="00000700000000000000"/>
                        </a:rPr>
                        <a:t>Vision</a:t>
                      </a:r>
                      <a:endParaRPr sz="120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txBody>
                  <a:tcPr marL="91425" marR="91425" marT="91425" marB="91425"/>
                </a:tc>
                <a:tc>
                  <a:txBody>
                    <a:bodyPr/>
                    <a:lstStyle/>
                    <a:p>
                      <a:pPr marL="0" lvl="0" indent="0" algn="l" rtl="0">
                        <a:lnSpc>
                          <a:spcPct val="115000"/>
                        </a:lnSpc>
                        <a:spcBef>
                          <a:spcPts val="0"/>
                        </a:spcBef>
                        <a:spcAft>
                          <a:spcPts val="0"/>
                        </a:spcAft>
                        <a:buNone/>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Department aims to achieve its recognition as a leading contributor in the area of technical education of computer engineering by practicing latest principles, tools and technologies to cope with current and future challenges and hence contributing to global welfare.</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txBody>
                  <a:tcPr marL="91425" marR="91425" marT="91425" marB="91425"/>
                </a:tc>
                <a:extLst>
                  <a:ext uri="{0D108BD9-81ED-4DB2-BD59-A6C34878D82A}">
                    <a16:rowId xmlns:a16="http://schemas.microsoft.com/office/drawing/2014/main" val="10000"/>
                  </a:ext>
                </a:extLst>
              </a:tr>
              <a:tr h="2637675">
                <a:tc>
                  <a:txBody>
                    <a:bodyPr/>
                    <a:lstStyle/>
                    <a:p>
                      <a:pPr marL="0" lvl="0" indent="0" algn="l" rtl="0">
                        <a:spcBef>
                          <a:spcPts val="0"/>
                        </a:spcBef>
                        <a:spcAft>
                          <a:spcPts val="0"/>
                        </a:spcAft>
                        <a:buNone/>
                      </a:pPr>
                      <a:r>
                        <a:rPr lang="en-GB" sz="1200">
                          <a:latin typeface="Times New Roman" panose="02020603050405020304" pitchFamily="18" charset="0"/>
                          <a:ea typeface="Athiti SemiBold" panose="00000700000000000000"/>
                          <a:cs typeface="Times New Roman" panose="02020603050405020304" pitchFamily="18" charset="0"/>
                          <a:sym typeface="Athiti SemiBold" panose="00000700000000000000"/>
                        </a:rPr>
                        <a:t>Mission</a:t>
                      </a:r>
                      <a:endParaRPr sz="120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txBody>
                  <a:tcPr marL="91425" marR="91425" marT="91425" marB="91425"/>
                </a:tc>
                <a:tc>
                  <a:txBody>
                    <a:bodyPr/>
                    <a:lstStyle/>
                    <a:p>
                      <a:pPr marL="0" lvl="0" indent="0" algn="l" rtl="0">
                        <a:lnSpc>
                          <a:spcPct val="115000"/>
                        </a:lnSpc>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457200" lvl="0" indent="-304800" algn="just" rtl="0">
                        <a:lnSpc>
                          <a:spcPct val="115000"/>
                        </a:lnSpc>
                        <a:spcBef>
                          <a:spcPts val="0"/>
                        </a:spcBef>
                        <a:spcAft>
                          <a:spcPts val="0"/>
                        </a:spcAft>
                        <a:buSzPts val="1200"/>
                        <a:buFont typeface="Athiti Medium" panose="00000600000000000000"/>
                        <a:buAutoNum type="arabicPeriod"/>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To educate and inculcate strong fundamentals of science and computer engineering through best teaching learning practices.</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57200" lvl="0" indent="-292100" algn="just" rtl="0">
                        <a:lnSpc>
                          <a:spcPct val="115000"/>
                        </a:lnSpc>
                        <a:spcBef>
                          <a:spcPts val="0"/>
                        </a:spcBef>
                        <a:spcAft>
                          <a:spcPts val="0"/>
                        </a:spcAft>
                        <a:buSzPts val="1000"/>
                        <a:buFont typeface="Athiti Medium" panose="00000600000000000000"/>
                        <a:buAutoNum type="arabicPeriod"/>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To impart high quality education to acquire skills to conduct research and solve complex problems through modern tools, technologies and innovative practices.</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57200" lvl="0" indent="-292100" algn="just" rtl="0">
                        <a:lnSpc>
                          <a:spcPct val="115000"/>
                        </a:lnSpc>
                        <a:spcBef>
                          <a:spcPts val="0"/>
                        </a:spcBef>
                        <a:spcAft>
                          <a:spcPts val="0"/>
                        </a:spcAft>
                        <a:buSzPts val="1000"/>
                        <a:buFont typeface="Athiti Medium" panose="00000600000000000000"/>
                        <a:buAutoNum type="arabicPeriod"/>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Enabling youth for employability, social upliftment, following good moral practices and professional ethics.</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57200" lvl="0" indent="-292100" algn="just" rtl="0">
                        <a:lnSpc>
                          <a:spcPct val="115000"/>
                        </a:lnSpc>
                        <a:spcBef>
                          <a:spcPts val="0"/>
                        </a:spcBef>
                        <a:spcAft>
                          <a:spcPts val="0"/>
                        </a:spcAft>
                        <a:buSzPts val="1000"/>
                        <a:buFont typeface="Athiti Medium" panose="00000600000000000000"/>
                        <a:buAutoNum type="arabicPeriod"/>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Preparing youth for contributing in advancements of technology and society.</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57200" lvl="0" indent="-292100" algn="just" rtl="0">
                        <a:lnSpc>
                          <a:spcPct val="115000"/>
                        </a:lnSpc>
                        <a:spcBef>
                          <a:spcPts val="0"/>
                        </a:spcBef>
                        <a:spcAft>
                          <a:spcPts val="0"/>
                        </a:spcAft>
                        <a:buSzPts val="1000"/>
                        <a:buFont typeface="Athiti Medium" panose="00000600000000000000"/>
                        <a:buAutoNum type="arabicPeriod"/>
                      </a:pPr>
                      <a:r>
                        <a:rPr lang="en-GB"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rPr>
                        <a:t>Encouraging students to be adaptive, courageous and life-long learners.</a:t>
                      </a: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57200" lvl="0" indent="0" algn="l" rtl="0">
                        <a:spcBef>
                          <a:spcPts val="0"/>
                        </a:spcBef>
                        <a:spcAft>
                          <a:spcPts val="0"/>
                        </a:spcAft>
                        <a:buNone/>
                      </a:pPr>
                      <a:endParaRPr sz="1200" dirty="0">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Prototype ( Sign up)</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descr="A screenshot of a login page&#10;&#10;Description automatically generated">
            <a:extLst>
              <a:ext uri="{FF2B5EF4-FFF2-40B4-BE49-F238E27FC236}">
                <a16:creationId xmlns:a16="http://schemas.microsoft.com/office/drawing/2014/main" id="{8DCE39F7-B9B5-873F-802E-EF3249EDA6E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7600" y="1022349"/>
            <a:ext cx="6708775" cy="3194031"/>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Prototype ( Sign in Page)</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descr="A login screen with black text&#10;&#10;Description automatically generated">
            <a:extLst>
              <a:ext uri="{FF2B5EF4-FFF2-40B4-BE49-F238E27FC236}">
                <a16:creationId xmlns:a16="http://schemas.microsoft.com/office/drawing/2014/main" id="{D769FCE8-66B3-FE58-BF37-03D4C93D669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36345" y="1143635"/>
            <a:ext cx="6508750" cy="324231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Prototype (Provider Page)</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E50A3424-CF0B-B8DC-BBB7-A7E7B85C1D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7625" y="1125855"/>
            <a:ext cx="6508750" cy="289179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Prototype (Provider Home Page - 2)</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B521730-CCAE-D688-3ED9-CBCDCC2012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3945" y="1317625"/>
            <a:ext cx="6508750" cy="28943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Prototype (</a:t>
            </a:r>
            <a:r>
              <a:rPr lang="en-IN" b="1" i="0" u="none" strike="noStrike" baseline="0" dirty="0">
                <a:latin typeface="+mn-lt"/>
              </a:rPr>
              <a:t>Delivery Home Page</a:t>
            </a:r>
            <a:r>
              <a:rPr lang="en-US" dirty="0"/>
              <a:t>)</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4010C189-1D92-AA2F-5E55-9BD909D57CE1}"/>
              </a:ext>
            </a:extLst>
          </p:cNvPr>
          <p:cNvPicPr>
            <a:picLocks noChangeAspect="1"/>
          </p:cNvPicPr>
          <p:nvPr/>
        </p:nvPicPr>
        <p:blipFill>
          <a:blip r:embed="rId4"/>
          <a:stretch>
            <a:fillRect/>
          </a:stretch>
        </p:blipFill>
        <p:spPr>
          <a:xfrm>
            <a:off x="978013" y="967741"/>
            <a:ext cx="7683109" cy="342900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AAE32-069A-226C-0A52-84D3E3FD17B4}"/>
              </a:ext>
            </a:extLst>
          </p:cNvPr>
          <p:cNvSpPr>
            <a:spLocks noGrp="1"/>
          </p:cNvSpPr>
          <p:nvPr>
            <p:ph type="title"/>
          </p:nvPr>
        </p:nvSpPr>
        <p:spPr/>
        <p:txBody>
          <a:bodyPr/>
          <a:lstStyle/>
          <a:p>
            <a:r>
              <a:rPr lang="en-US" dirty="0"/>
              <a:t>Prototype (</a:t>
            </a:r>
            <a:r>
              <a:rPr lang="en-IN" b="1" i="0" u="none" strike="noStrike" baseline="0" dirty="0">
                <a:latin typeface="+mn-lt"/>
              </a:rPr>
              <a:t>Provider order page</a:t>
            </a:r>
            <a:r>
              <a:rPr lang="en-US" dirty="0"/>
              <a:t>)</a:t>
            </a:r>
            <a:endParaRPr lang="en-IN" dirty="0"/>
          </a:p>
        </p:txBody>
      </p:sp>
      <p:pic>
        <p:nvPicPr>
          <p:cNvPr id="4" name="Picture 3">
            <a:extLst>
              <a:ext uri="{FF2B5EF4-FFF2-40B4-BE49-F238E27FC236}">
                <a16:creationId xmlns:a16="http://schemas.microsoft.com/office/drawing/2014/main" id="{682EDA5D-2DAB-430B-2F96-FA43E1C92710}"/>
              </a:ext>
            </a:extLst>
          </p:cNvPr>
          <p:cNvPicPr>
            <a:picLocks noChangeAspect="1"/>
          </p:cNvPicPr>
          <p:nvPr/>
        </p:nvPicPr>
        <p:blipFill>
          <a:blip r:embed="rId2"/>
          <a:stretch>
            <a:fillRect/>
          </a:stretch>
        </p:blipFill>
        <p:spPr>
          <a:xfrm>
            <a:off x="276443" y="1337310"/>
            <a:ext cx="8591114" cy="2468880"/>
          </a:xfrm>
          <a:prstGeom prst="rect">
            <a:avLst/>
          </a:prstGeom>
        </p:spPr>
      </p:pic>
    </p:spTree>
    <p:extLst>
      <p:ext uri="{BB962C8B-B14F-4D97-AF65-F5344CB8AC3E}">
        <p14:creationId xmlns:p14="http://schemas.microsoft.com/office/powerpoint/2010/main" val="14251540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D2050-F7D4-213E-D97E-24D6C124CAF7}"/>
              </a:ext>
            </a:extLst>
          </p:cNvPr>
          <p:cNvSpPr>
            <a:spLocks noGrp="1"/>
          </p:cNvSpPr>
          <p:nvPr>
            <p:ph type="title"/>
          </p:nvPr>
        </p:nvSpPr>
        <p:spPr/>
        <p:txBody>
          <a:bodyPr/>
          <a:lstStyle/>
          <a:p>
            <a:r>
              <a:rPr lang="en-US" dirty="0"/>
              <a:t>Prototype (Provider confirm order page)</a:t>
            </a:r>
            <a:endParaRPr lang="en-IN" dirty="0"/>
          </a:p>
        </p:txBody>
      </p:sp>
      <p:pic>
        <p:nvPicPr>
          <p:cNvPr id="4" name="Picture 3">
            <a:extLst>
              <a:ext uri="{FF2B5EF4-FFF2-40B4-BE49-F238E27FC236}">
                <a16:creationId xmlns:a16="http://schemas.microsoft.com/office/drawing/2014/main" id="{B6266444-9605-8E21-6E9D-83A8F5050DCE}"/>
              </a:ext>
            </a:extLst>
          </p:cNvPr>
          <p:cNvPicPr>
            <a:picLocks noChangeAspect="1"/>
          </p:cNvPicPr>
          <p:nvPr/>
        </p:nvPicPr>
        <p:blipFill>
          <a:blip r:embed="rId2"/>
          <a:stretch>
            <a:fillRect/>
          </a:stretch>
        </p:blipFill>
        <p:spPr>
          <a:xfrm>
            <a:off x="937260" y="1184069"/>
            <a:ext cx="7299960" cy="3315872"/>
          </a:xfrm>
          <a:prstGeom prst="rect">
            <a:avLst/>
          </a:prstGeom>
        </p:spPr>
      </p:pic>
    </p:spTree>
    <p:extLst>
      <p:ext uri="{BB962C8B-B14F-4D97-AF65-F5344CB8AC3E}">
        <p14:creationId xmlns:p14="http://schemas.microsoft.com/office/powerpoint/2010/main" val="6112459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3FFBE-C98B-5A8A-3C36-0824B76CD5CA}"/>
              </a:ext>
            </a:extLst>
          </p:cNvPr>
          <p:cNvSpPr>
            <a:spLocks noGrp="1"/>
          </p:cNvSpPr>
          <p:nvPr>
            <p:ph type="title"/>
          </p:nvPr>
        </p:nvSpPr>
        <p:spPr/>
        <p:txBody>
          <a:bodyPr/>
          <a:lstStyle/>
          <a:p>
            <a:r>
              <a:rPr lang="en-US" dirty="0"/>
              <a:t>Prototype (Admin login page)</a:t>
            </a:r>
            <a:endParaRPr lang="en-IN" dirty="0"/>
          </a:p>
        </p:txBody>
      </p:sp>
      <p:pic>
        <p:nvPicPr>
          <p:cNvPr id="4" name="Picture 3">
            <a:extLst>
              <a:ext uri="{FF2B5EF4-FFF2-40B4-BE49-F238E27FC236}">
                <a16:creationId xmlns:a16="http://schemas.microsoft.com/office/drawing/2014/main" id="{47696D91-0217-E359-84F0-BF368DEBB968}"/>
              </a:ext>
            </a:extLst>
          </p:cNvPr>
          <p:cNvPicPr>
            <a:picLocks noChangeAspect="1"/>
          </p:cNvPicPr>
          <p:nvPr/>
        </p:nvPicPr>
        <p:blipFill>
          <a:blip r:embed="rId2"/>
          <a:stretch>
            <a:fillRect/>
          </a:stretch>
        </p:blipFill>
        <p:spPr>
          <a:xfrm>
            <a:off x="3010178" y="1335985"/>
            <a:ext cx="3123644" cy="2471530"/>
          </a:xfrm>
          <a:prstGeom prst="rect">
            <a:avLst/>
          </a:prstGeom>
        </p:spPr>
      </p:pic>
    </p:spTree>
    <p:extLst>
      <p:ext uri="{BB962C8B-B14F-4D97-AF65-F5344CB8AC3E}">
        <p14:creationId xmlns:p14="http://schemas.microsoft.com/office/powerpoint/2010/main" val="13192631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E4EE2-9F03-A460-6277-5B6C7AA9BEE3}"/>
              </a:ext>
            </a:extLst>
          </p:cNvPr>
          <p:cNvSpPr>
            <a:spLocks noGrp="1"/>
          </p:cNvSpPr>
          <p:nvPr>
            <p:ph type="title"/>
          </p:nvPr>
        </p:nvSpPr>
        <p:spPr/>
        <p:txBody>
          <a:bodyPr/>
          <a:lstStyle/>
          <a:p>
            <a:r>
              <a:rPr lang="en-US" dirty="0"/>
              <a:t>Prototype (Food provider Dashboard)</a:t>
            </a:r>
            <a:endParaRPr lang="en-IN" dirty="0"/>
          </a:p>
        </p:txBody>
      </p:sp>
      <p:pic>
        <p:nvPicPr>
          <p:cNvPr id="4" name="Picture 3">
            <a:extLst>
              <a:ext uri="{FF2B5EF4-FFF2-40B4-BE49-F238E27FC236}">
                <a16:creationId xmlns:a16="http://schemas.microsoft.com/office/drawing/2014/main" id="{99548287-9339-FE97-5C8B-B01DA50262FE}"/>
              </a:ext>
            </a:extLst>
          </p:cNvPr>
          <p:cNvPicPr>
            <a:picLocks noChangeAspect="1"/>
          </p:cNvPicPr>
          <p:nvPr/>
        </p:nvPicPr>
        <p:blipFill>
          <a:blip r:embed="rId2"/>
          <a:stretch>
            <a:fillRect/>
          </a:stretch>
        </p:blipFill>
        <p:spPr>
          <a:xfrm>
            <a:off x="822959" y="1220370"/>
            <a:ext cx="7364821" cy="3222089"/>
          </a:xfrm>
          <a:prstGeom prst="rect">
            <a:avLst/>
          </a:prstGeom>
        </p:spPr>
      </p:pic>
    </p:spTree>
    <p:extLst>
      <p:ext uri="{BB962C8B-B14F-4D97-AF65-F5344CB8AC3E}">
        <p14:creationId xmlns:p14="http://schemas.microsoft.com/office/powerpoint/2010/main" val="8481650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Database Design</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p:cNvSpPr/>
          <p:nvPr/>
        </p:nvSpPr>
        <p:spPr>
          <a:xfrm>
            <a:off x="3647440" y="2885440"/>
            <a:ext cx="640080" cy="23368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0E8D9829-5B1A-1BFF-2361-FF8A88AA18FD}"/>
              </a:ext>
            </a:extLst>
          </p:cNvPr>
          <p:cNvPicPr>
            <a:picLocks noChangeAspect="1"/>
          </p:cNvPicPr>
          <p:nvPr/>
        </p:nvPicPr>
        <p:blipFill>
          <a:blip r:embed="rId4"/>
          <a:stretch>
            <a:fillRect/>
          </a:stretch>
        </p:blipFill>
        <p:spPr>
          <a:xfrm>
            <a:off x="609167" y="1262495"/>
            <a:ext cx="7925665" cy="2618509"/>
          </a:xfrm>
          <a:prstGeom prst="rect">
            <a:avLst/>
          </a:prstGeom>
        </p:spPr>
      </p:pic>
      <p:sp>
        <p:nvSpPr>
          <p:cNvPr id="5" name="TextBox 4">
            <a:extLst>
              <a:ext uri="{FF2B5EF4-FFF2-40B4-BE49-F238E27FC236}">
                <a16:creationId xmlns:a16="http://schemas.microsoft.com/office/drawing/2014/main" id="{DF36FB12-5E31-A03F-D29E-6261C87DF664}"/>
              </a:ext>
            </a:extLst>
          </p:cNvPr>
          <p:cNvSpPr txBox="1"/>
          <p:nvPr/>
        </p:nvSpPr>
        <p:spPr>
          <a:xfrm>
            <a:off x="609167" y="940610"/>
            <a:ext cx="1415772" cy="276999"/>
          </a:xfrm>
          <a:prstGeom prst="rect">
            <a:avLst/>
          </a:prstGeom>
          <a:noFill/>
        </p:spPr>
        <p:txBody>
          <a:bodyPr wrap="none" rtlCol="0">
            <a:spAutoFit/>
          </a:bodyPr>
          <a:lstStyle/>
          <a:p>
            <a:r>
              <a:rPr lang="en-IN" sz="1200" i="0" u="none" strike="noStrike" baseline="0" dirty="0">
                <a:latin typeface="Times New Roman" panose="02020603050405020304" pitchFamily="18" charset="0"/>
                <a:cs typeface="Times New Roman" panose="02020603050405020304" pitchFamily="18" charset="0"/>
              </a:rPr>
              <a:t>Table: </a:t>
            </a:r>
            <a:r>
              <a:rPr lang="en-IN" sz="1200" i="0" u="none" strike="noStrike" baseline="0" dirty="0" err="1">
                <a:latin typeface="Times New Roman" panose="02020603050405020304" pitchFamily="18" charset="0"/>
                <a:cs typeface="Times New Roman" panose="02020603050405020304" pitchFamily="18" charset="0"/>
              </a:rPr>
              <a:t>DeliveryBoy</a:t>
            </a:r>
            <a:endParaRPr lang="en-IN"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68"/>
        <p:cNvGrpSpPr/>
        <p:nvPr/>
      </p:nvGrpSpPr>
      <p:grpSpPr>
        <a:xfrm>
          <a:off x="0" y="0"/>
          <a:ext cx="0" cy="0"/>
          <a:chOff x="0" y="0"/>
          <a:chExt cx="0" cy="0"/>
        </a:xfrm>
      </p:grpSpPr>
      <p:sp>
        <p:nvSpPr>
          <p:cNvPr id="369" name="Google Shape;369;p28"/>
          <p:cNvSpPr txBox="1">
            <a:spLocks noGrp="1"/>
          </p:cNvSpPr>
          <p:nvPr>
            <p:ph type="ctrTitle"/>
          </p:nvPr>
        </p:nvSpPr>
        <p:spPr>
          <a:xfrm>
            <a:off x="2279550" y="233803"/>
            <a:ext cx="4708548" cy="138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800" dirty="0"/>
              <a:t>Capstone Project-II</a:t>
            </a:r>
            <a:r>
              <a:rPr lang="en-GB" sz="3600" dirty="0"/>
              <a:t>I</a:t>
            </a:r>
            <a:endParaRPr sz="3800" dirty="0"/>
          </a:p>
          <a:p>
            <a:pPr marL="0" lvl="0" indent="0" algn="ctr" rtl="0">
              <a:spcBef>
                <a:spcPts val="0"/>
              </a:spcBef>
              <a:spcAft>
                <a:spcPts val="0"/>
              </a:spcAft>
              <a:buNone/>
            </a:pPr>
            <a:r>
              <a:rPr lang="en-GB" sz="3800" dirty="0"/>
              <a:t>Course Outcomes</a:t>
            </a:r>
            <a:endParaRPr sz="3800" dirty="0"/>
          </a:p>
        </p:txBody>
      </p:sp>
      <p:sp>
        <p:nvSpPr>
          <p:cNvPr id="370" name="Google Shape;370;p28"/>
          <p:cNvSpPr txBox="1">
            <a:spLocks noGrp="1"/>
          </p:cNvSpPr>
          <p:nvPr>
            <p:ph type="subTitle" idx="1"/>
          </p:nvPr>
        </p:nvSpPr>
        <p:spPr>
          <a:xfrm>
            <a:off x="757425" y="1293600"/>
            <a:ext cx="6567300" cy="3921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700" dirty="0">
                <a:solidFill>
                  <a:schemeClr val="tx1"/>
                </a:solidFill>
                <a:latin typeface="Times New Roman" panose="02020603050405020304" pitchFamily="18" charset="0"/>
                <a:ea typeface="Athiti SemiBold" panose="00000700000000000000"/>
                <a:cs typeface="Times New Roman" panose="02020603050405020304" pitchFamily="18" charset="0"/>
                <a:sym typeface="Athiti SemiBold" panose="00000700000000000000"/>
              </a:rPr>
              <a:t>After successful completion of this course, student will be able to:</a:t>
            </a:r>
            <a:endParaRPr sz="1700" dirty="0">
              <a:solidFill>
                <a:schemeClr val="tx1"/>
              </a:solidFill>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1.Write the problem/task specification in existing system.</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2.Select, collect and use the required information/knowledge to solve the problem.</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3.Logically choose relevant possible solution(s).</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4.Assess the impact of project on society.</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5.Prepare project proposal with action plan and time duration scientifically before beginning the project.</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469900" lvl="0" indent="0" algn="just" rtl="0">
              <a:lnSpc>
                <a:spcPct val="150000"/>
              </a:lnSpc>
              <a:spcBef>
                <a:spcPts val="0"/>
              </a:spcBef>
              <a:spcAft>
                <a:spcPts val="0"/>
              </a:spcAft>
              <a:buNone/>
            </a:pPr>
            <a:r>
              <a:rPr lang="en-GB"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6.Communicate effectively and confidently as a member and leader of team</a:t>
            </a:r>
            <a:endParaRPr sz="1500" dirty="0">
              <a:solidFill>
                <a:schemeClr val="tx1"/>
              </a:solidFill>
              <a:latin typeface="Times New Roman" panose="02020603050405020304" pitchFamily="18" charset="0"/>
              <a:ea typeface="Athiti Medium" panose="00000600000000000000"/>
              <a:cs typeface="Times New Roman" panose="02020603050405020304" pitchFamily="18" charset="0"/>
              <a:sym typeface="Athiti Medium" panose="00000600000000000000"/>
            </a:endParaRPr>
          </a:p>
          <a:p>
            <a:pPr marL="0" lvl="0" indent="0" algn="just" rtl="0">
              <a:lnSpc>
                <a:spcPct val="150000"/>
              </a:lnSpc>
              <a:spcBef>
                <a:spcPts val="0"/>
              </a:spcBef>
              <a:spcAft>
                <a:spcPts val="0"/>
              </a:spcAft>
              <a:buNone/>
            </a:pPr>
            <a:endParaRPr sz="1700" dirty="0">
              <a:solidFill>
                <a:schemeClr val="tx1"/>
              </a:solidFill>
              <a:latin typeface="Arial" panose="020B0604020202020204"/>
              <a:ea typeface="Arial" panose="020B0604020202020204"/>
              <a:cs typeface="Arial" panose="020B0604020202020204"/>
              <a:sym typeface="Arial" panose="020B0604020202020204"/>
            </a:endParaRPr>
          </a:p>
          <a:p>
            <a:pPr marL="0" lvl="0" indent="0" algn="just" rtl="0">
              <a:lnSpc>
                <a:spcPct val="150000"/>
              </a:lnSpc>
              <a:spcBef>
                <a:spcPts val="0"/>
              </a:spcBef>
              <a:spcAft>
                <a:spcPts val="0"/>
              </a:spcAft>
              <a:buNone/>
            </a:pPr>
            <a:endParaRPr sz="1700" dirty="0">
              <a:solidFill>
                <a:schemeClr val="tx1"/>
              </a:solidFill>
            </a:endParaRPr>
          </a:p>
          <a:p>
            <a:pPr marL="0" lvl="0" indent="0" algn="l" rtl="0">
              <a:spcBef>
                <a:spcPts val="0"/>
              </a:spcBef>
              <a:spcAft>
                <a:spcPts val="0"/>
              </a:spcAft>
              <a:buNone/>
            </a:pPr>
            <a:endParaRPr sz="1700" dirty="0">
              <a:solidFill>
                <a:schemeClr val="tx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323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Database Design</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3169920" y="3972560"/>
            <a:ext cx="995680" cy="27521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a:off x="3251200" y="3759200"/>
            <a:ext cx="822960" cy="19386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32E4F7A0-D260-E3C9-B609-79BC1AE84DD7}"/>
              </a:ext>
            </a:extLst>
          </p:cNvPr>
          <p:cNvPicPr>
            <a:picLocks noChangeAspect="1"/>
          </p:cNvPicPr>
          <p:nvPr/>
        </p:nvPicPr>
        <p:blipFill>
          <a:blip r:embed="rId4"/>
          <a:stretch>
            <a:fillRect/>
          </a:stretch>
        </p:blipFill>
        <p:spPr>
          <a:xfrm>
            <a:off x="609600" y="1098913"/>
            <a:ext cx="6636327" cy="3609690"/>
          </a:xfrm>
          <a:prstGeom prst="rect">
            <a:avLst/>
          </a:prstGeom>
        </p:spPr>
      </p:pic>
      <p:sp>
        <p:nvSpPr>
          <p:cNvPr id="6" name="TextBox 5">
            <a:extLst>
              <a:ext uri="{FF2B5EF4-FFF2-40B4-BE49-F238E27FC236}">
                <a16:creationId xmlns:a16="http://schemas.microsoft.com/office/drawing/2014/main" id="{40FF535B-B77C-748D-C1E7-FF7FA347DF99}"/>
              </a:ext>
            </a:extLst>
          </p:cNvPr>
          <p:cNvSpPr txBox="1"/>
          <p:nvPr/>
        </p:nvSpPr>
        <p:spPr>
          <a:xfrm>
            <a:off x="609600" y="821914"/>
            <a:ext cx="1165704" cy="276999"/>
          </a:xfrm>
          <a:prstGeom prst="rect">
            <a:avLst/>
          </a:prstGeom>
          <a:noFill/>
        </p:spPr>
        <p:txBody>
          <a:bodyPr wrap="none" rtlCol="0">
            <a:spAutoFit/>
          </a:bodyPr>
          <a:lstStyle/>
          <a:p>
            <a:r>
              <a:rPr lang="en-IN" sz="1200" i="0" u="none" strike="noStrike" baseline="0" dirty="0">
                <a:latin typeface="Times New Roman" panose="02020603050405020304" pitchFamily="18" charset="0"/>
                <a:cs typeface="Times New Roman" panose="02020603050405020304" pitchFamily="18" charset="0"/>
              </a:rPr>
              <a:t>Table: </a:t>
            </a:r>
            <a:r>
              <a:rPr lang="en-IN" sz="1200" i="0" u="none" strike="noStrike" baseline="0" dirty="0" err="1">
                <a:latin typeface="Times New Roman" panose="02020603050405020304" pitchFamily="18" charset="0"/>
                <a:cs typeface="Times New Roman" panose="02020603050405020304" pitchFamily="18" charset="0"/>
              </a:rPr>
              <a:t>DishInfo</a:t>
            </a:r>
            <a:endParaRPr lang="en-IN"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20000" y="19771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Database Design</a:t>
            </a:r>
            <a:endParaRPr dirty="0"/>
          </a:p>
        </p:txBody>
      </p:sp>
      <p:sp>
        <p:nvSpPr>
          <p:cNvPr id="3" name="Isosceles Triangle 2">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3169920" y="3972560"/>
            <a:ext cx="995680" cy="27521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p:cNvSpPr/>
          <p:nvPr/>
        </p:nvSpPr>
        <p:spPr>
          <a:xfrm>
            <a:off x="3169920" y="2265680"/>
            <a:ext cx="883920" cy="30607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3611880" y="2296535"/>
            <a:ext cx="777240" cy="27521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939A9939-92EA-AD85-1058-5928C5D70635}"/>
              </a:ext>
            </a:extLst>
          </p:cNvPr>
          <p:cNvPicPr>
            <a:picLocks noChangeAspect="1"/>
          </p:cNvPicPr>
          <p:nvPr/>
        </p:nvPicPr>
        <p:blipFill>
          <a:blip r:embed="rId4"/>
          <a:stretch>
            <a:fillRect/>
          </a:stretch>
        </p:blipFill>
        <p:spPr>
          <a:xfrm>
            <a:off x="582554" y="1025585"/>
            <a:ext cx="6032991" cy="1842914"/>
          </a:xfrm>
          <a:prstGeom prst="rect">
            <a:avLst/>
          </a:prstGeom>
        </p:spPr>
      </p:pic>
      <p:sp>
        <p:nvSpPr>
          <p:cNvPr id="6" name="TextBox 5">
            <a:extLst>
              <a:ext uri="{FF2B5EF4-FFF2-40B4-BE49-F238E27FC236}">
                <a16:creationId xmlns:a16="http://schemas.microsoft.com/office/drawing/2014/main" id="{675786F8-9243-B870-C6CC-6ABD87FC2F7F}"/>
              </a:ext>
            </a:extLst>
          </p:cNvPr>
          <p:cNvSpPr txBox="1"/>
          <p:nvPr/>
        </p:nvSpPr>
        <p:spPr>
          <a:xfrm>
            <a:off x="582554" y="748586"/>
            <a:ext cx="1324402" cy="276999"/>
          </a:xfrm>
          <a:prstGeom prst="rect">
            <a:avLst/>
          </a:prstGeom>
          <a:noFill/>
        </p:spPr>
        <p:txBody>
          <a:bodyPr wrap="none" rtlCol="0">
            <a:spAutoFit/>
          </a:bodyPr>
          <a:lstStyle/>
          <a:p>
            <a:r>
              <a:rPr lang="en-IN" sz="1200" i="0" u="none" strike="noStrike" baseline="0" dirty="0">
                <a:latin typeface="Times New Roman" panose="02020603050405020304" pitchFamily="18" charset="0"/>
                <a:cs typeface="Times New Roman" panose="02020603050405020304" pitchFamily="18" charset="0"/>
              </a:rPr>
              <a:t>Table: Dish Status</a:t>
            </a:r>
            <a:endParaRPr lang="en-IN" sz="1050"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F7B40D01-9B4D-3ECB-8BFE-B537BE03ED20}"/>
              </a:ext>
            </a:extLst>
          </p:cNvPr>
          <p:cNvPicPr>
            <a:picLocks noChangeAspect="1"/>
          </p:cNvPicPr>
          <p:nvPr/>
        </p:nvPicPr>
        <p:blipFill>
          <a:blip r:embed="rId5"/>
          <a:stretch>
            <a:fillRect/>
          </a:stretch>
        </p:blipFill>
        <p:spPr>
          <a:xfrm>
            <a:off x="582554" y="3145498"/>
            <a:ext cx="5956884" cy="1498139"/>
          </a:xfrm>
          <a:prstGeom prst="rect">
            <a:avLst/>
          </a:prstGeom>
        </p:spPr>
      </p:pic>
      <p:sp>
        <p:nvSpPr>
          <p:cNvPr id="13" name="TextBox 12">
            <a:extLst>
              <a:ext uri="{FF2B5EF4-FFF2-40B4-BE49-F238E27FC236}">
                <a16:creationId xmlns:a16="http://schemas.microsoft.com/office/drawing/2014/main" id="{EFB98AFF-DF73-D6E4-50CF-A638976CF912}"/>
              </a:ext>
            </a:extLst>
          </p:cNvPr>
          <p:cNvSpPr txBox="1"/>
          <p:nvPr/>
        </p:nvSpPr>
        <p:spPr>
          <a:xfrm>
            <a:off x="582554" y="2868499"/>
            <a:ext cx="1568058" cy="276999"/>
          </a:xfrm>
          <a:prstGeom prst="rect">
            <a:avLst/>
          </a:prstGeom>
          <a:noFill/>
        </p:spPr>
        <p:txBody>
          <a:bodyPr wrap="none" rtlCol="0">
            <a:spAutoFit/>
          </a:bodyPr>
          <a:lstStyle/>
          <a:p>
            <a:r>
              <a:rPr lang="en-IN" sz="1200" i="0" u="none" strike="noStrike" baseline="0" dirty="0">
                <a:latin typeface="Times New Roman" panose="02020603050405020304" pitchFamily="18" charset="0"/>
                <a:cs typeface="Times New Roman" panose="02020603050405020304" pitchFamily="18" charset="0"/>
              </a:rPr>
              <a:t>Table: </a:t>
            </a:r>
            <a:r>
              <a:rPr lang="en-IN" sz="1200" i="0" u="none" strike="noStrike" baseline="0" dirty="0" err="1">
                <a:latin typeface="Times New Roman" panose="02020603050405020304" pitchFamily="18" charset="0"/>
                <a:cs typeface="Times New Roman" panose="02020603050405020304" pitchFamily="18" charset="0"/>
              </a:rPr>
              <a:t>FoodConsumer</a:t>
            </a:r>
            <a:endParaRPr lang="en-IN"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7C36-518A-EBFB-2079-9B372511384F}"/>
              </a:ext>
            </a:extLst>
          </p:cNvPr>
          <p:cNvSpPr>
            <a:spLocks noGrp="1"/>
          </p:cNvSpPr>
          <p:nvPr>
            <p:ph type="title"/>
          </p:nvPr>
        </p:nvSpPr>
        <p:spPr>
          <a:xfrm>
            <a:off x="720000" y="295660"/>
            <a:ext cx="7704000" cy="572700"/>
          </a:xfrm>
        </p:spPr>
        <p:txBody>
          <a:bodyPr/>
          <a:lstStyle/>
          <a:p>
            <a:r>
              <a:rPr lang="en-US" dirty="0"/>
              <a:t>Database Design</a:t>
            </a:r>
            <a:endParaRPr lang="en-IN" dirty="0"/>
          </a:p>
        </p:txBody>
      </p:sp>
      <p:pic>
        <p:nvPicPr>
          <p:cNvPr id="4" name="Picture 3">
            <a:extLst>
              <a:ext uri="{FF2B5EF4-FFF2-40B4-BE49-F238E27FC236}">
                <a16:creationId xmlns:a16="http://schemas.microsoft.com/office/drawing/2014/main" id="{64E6753C-19E7-CB74-EE14-EA0588CE6B1B}"/>
              </a:ext>
            </a:extLst>
          </p:cNvPr>
          <p:cNvPicPr>
            <a:picLocks noChangeAspect="1"/>
          </p:cNvPicPr>
          <p:nvPr/>
        </p:nvPicPr>
        <p:blipFill>
          <a:blip r:embed="rId2"/>
          <a:stretch>
            <a:fillRect/>
          </a:stretch>
        </p:blipFill>
        <p:spPr>
          <a:xfrm>
            <a:off x="1500891" y="1035366"/>
            <a:ext cx="4640829" cy="3864294"/>
          </a:xfrm>
          <a:prstGeom prst="rect">
            <a:avLst/>
          </a:prstGeom>
        </p:spPr>
      </p:pic>
      <p:sp>
        <p:nvSpPr>
          <p:cNvPr id="5" name="TextBox 4">
            <a:extLst>
              <a:ext uri="{FF2B5EF4-FFF2-40B4-BE49-F238E27FC236}">
                <a16:creationId xmlns:a16="http://schemas.microsoft.com/office/drawing/2014/main" id="{CF98112B-1B34-D924-D604-F417BF17CF1A}"/>
              </a:ext>
            </a:extLst>
          </p:cNvPr>
          <p:cNvSpPr txBox="1"/>
          <p:nvPr/>
        </p:nvSpPr>
        <p:spPr>
          <a:xfrm>
            <a:off x="720000" y="758367"/>
            <a:ext cx="1234633" cy="276999"/>
          </a:xfrm>
          <a:prstGeom prst="rect">
            <a:avLst/>
          </a:prstGeom>
          <a:noFill/>
        </p:spPr>
        <p:txBody>
          <a:bodyPr wrap="none" rtlCol="0">
            <a:spAutoFit/>
          </a:bodyPr>
          <a:lstStyle/>
          <a:p>
            <a:r>
              <a:rPr lang="en-IN" sz="1200" i="0" u="none" strike="noStrike" baseline="0" dirty="0">
                <a:latin typeface="Times New Roman" panose="02020603050405020304" pitchFamily="18" charset="0"/>
                <a:cs typeface="Times New Roman" panose="02020603050405020304" pitchFamily="18" charset="0"/>
              </a:rPr>
              <a:t>Table: </a:t>
            </a:r>
            <a:r>
              <a:rPr lang="en-IN" sz="1200" i="0" u="none" strike="noStrike" baseline="0" dirty="0" err="1">
                <a:latin typeface="Times New Roman" panose="02020603050405020304" pitchFamily="18" charset="0"/>
                <a:cs typeface="Times New Roman" panose="02020603050405020304" pitchFamily="18" charset="0"/>
              </a:rPr>
              <a:t>OrderInfo</a:t>
            </a:r>
            <a:endParaRPr lang="en-IN" sz="1050" dirty="0">
              <a:latin typeface="Times New Roman" panose="02020603050405020304" pitchFamily="18" charset="0"/>
              <a:cs typeface="Times New Roman" panose="02020603050405020304" pitchFamily="18" charset="0"/>
            </a:endParaRPr>
          </a:p>
        </p:txBody>
      </p:sp>
      <p:sp>
        <p:nvSpPr>
          <p:cNvPr id="6" name="Isosceles Triangle 5">
            <a:hlinkClick r:id="rId3" action="ppaction://hlinksldjump"/>
            <a:extLst>
              <a:ext uri="{FF2B5EF4-FFF2-40B4-BE49-F238E27FC236}">
                <a16:creationId xmlns:a16="http://schemas.microsoft.com/office/drawing/2014/main" id="{13E95E04-E9A2-C5AD-4967-BEF1A9CD4406}"/>
              </a:ext>
            </a:extLst>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537145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Shape 550"/>
        <p:cNvGrpSpPr/>
        <p:nvPr/>
      </p:nvGrpSpPr>
      <p:grpSpPr>
        <a:xfrm>
          <a:off x="0" y="0"/>
          <a:ext cx="0" cy="0"/>
          <a:chOff x="0" y="0"/>
          <a:chExt cx="0" cy="0"/>
        </a:xfrm>
      </p:grpSpPr>
      <p:sp>
        <p:nvSpPr>
          <p:cNvPr id="551" name="Google Shape;551;p54"/>
          <p:cNvSpPr txBox="1">
            <a:spLocks noGrp="1"/>
          </p:cNvSpPr>
          <p:nvPr>
            <p:ph type="title"/>
          </p:nvPr>
        </p:nvSpPr>
        <p:spPr>
          <a:xfrm>
            <a:off x="720000" y="383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552" name="Google Shape;552;p54"/>
          <p:cNvSpPr txBox="1"/>
          <p:nvPr/>
        </p:nvSpPr>
        <p:spPr>
          <a:xfrm>
            <a:off x="865900" y="1117025"/>
            <a:ext cx="7558200" cy="3550200"/>
          </a:xfrm>
          <a:prstGeom prst="rect">
            <a:avLst/>
          </a:prstGeom>
          <a:noFill/>
          <a:ln>
            <a:noFill/>
          </a:ln>
        </p:spPr>
        <p:txBody>
          <a:bodyPr spcFirstLastPara="1" wrap="square" lIns="91425" tIns="91425" rIns="91425" bIns="91425" anchor="t" anchorCtr="0">
            <a:noAutofit/>
          </a:bodyPr>
          <a:lstStyle/>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a:t>
            </a:r>
            <a:r>
              <a:rPr lang="en-US" sz="1200" b="0" i="0" u="none" strike="noStrike" baseline="0" dirty="0" err="1">
                <a:latin typeface="Times New Roman" panose="02020603050405020304" pitchFamily="18" charset="0"/>
                <a:cs typeface="Times New Roman" panose="02020603050405020304" pitchFamily="18" charset="0"/>
              </a:rPr>
              <a:t>Ghar</a:t>
            </a:r>
            <a:r>
              <a:rPr lang="en-US" sz="1200" b="0" i="0" u="none" strike="noStrike" baseline="0" dirty="0">
                <a:latin typeface="Times New Roman" panose="02020603050405020304" pitchFamily="18" charset="0"/>
                <a:cs typeface="Times New Roman" panose="02020603050405020304" pitchFamily="18" charset="0"/>
              </a:rPr>
              <a:t> ka Khana" successfully addresses the need for healthy, home-cooked meals among </a:t>
            </a:r>
            <a:r>
              <a:rPr lang="en-IN" sz="1200" b="0" i="0" u="none" strike="noStrike" baseline="0" dirty="0">
                <a:latin typeface="Times New Roman" panose="02020603050405020304" pitchFamily="18" charset="0"/>
                <a:cs typeface="Times New Roman" panose="02020603050405020304" pitchFamily="18" charset="0"/>
              </a:rPr>
              <a:t>students and hostelers.</a:t>
            </a:r>
            <a:endParaRPr lang="en-IN" sz="1200" b="0" i="0" u="none" strike="noStrike" baseline="0" dirty="0">
              <a:solidFill>
                <a:schemeClr val="dk1"/>
              </a:solidFill>
              <a:highlight>
                <a:srgbClr val="FCFCFC"/>
              </a:highlight>
              <a:latin typeface="Times New Roman" panose="02020603050405020304" pitchFamily="18" charset="0"/>
              <a:cs typeface="Times New Roman" panose="02020603050405020304" pitchFamily="18" charset="0"/>
              <a:sym typeface="Athiti Medium" panose="00000600000000000000"/>
            </a:endParaRP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The platform empowers local mothers by providing an opportunity to showcase and monetize their culinary skills.</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It bridges the gap between students/hostelers and local home cooks, offering a convenient and affordable solution for nutritious meals.</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The project includes a user-friendly web interface, ensuring easy browsing, ordering, and payment processing for students and hostelers.</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A separate interface for mothers allows them to manage their dish listings and orders efficiently.</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The platform promotes a sustainable, community-driven ecosystem, benefiting both consumers </a:t>
            </a:r>
            <a:r>
              <a:rPr lang="en-IN" sz="1200" b="0" i="0" u="none" strike="noStrike" baseline="0" dirty="0">
                <a:latin typeface="Times New Roman" panose="02020603050405020304" pitchFamily="18" charset="0"/>
                <a:cs typeface="Times New Roman" panose="02020603050405020304" pitchFamily="18" charset="0"/>
              </a:rPr>
              <a:t>and food providers.</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a:t>
            </a:r>
            <a:r>
              <a:rPr lang="en-US" sz="1200" b="0" i="0" u="none" strike="noStrike" baseline="0" dirty="0" err="1">
                <a:latin typeface="Times New Roman" panose="02020603050405020304" pitchFamily="18" charset="0"/>
                <a:cs typeface="Times New Roman" panose="02020603050405020304" pitchFamily="18" charset="0"/>
              </a:rPr>
              <a:t>Ghar</a:t>
            </a:r>
            <a:r>
              <a:rPr lang="en-US" sz="1200" b="0" i="0" u="none" strike="noStrike" baseline="0" dirty="0">
                <a:latin typeface="Times New Roman" panose="02020603050405020304" pitchFamily="18" charset="0"/>
                <a:cs typeface="Times New Roman" panose="02020603050405020304" pitchFamily="18" charset="0"/>
              </a:rPr>
              <a:t> ka Khana" contributes to the financial independence of local mothers, fostering economic </a:t>
            </a:r>
            <a:r>
              <a:rPr lang="en-IN" sz="1200" b="0" i="0" u="none" strike="noStrike" baseline="0" dirty="0">
                <a:latin typeface="Times New Roman" panose="02020603050405020304" pitchFamily="18" charset="0"/>
                <a:cs typeface="Times New Roman" panose="02020603050405020304" pitchFamily="18" charset="0"/>
              </a:rPr>
              <a:t>empowerment.</a:t>
            </a:r>
          </a:p>
          <a:p>
            <a:pPr marL="171450" indent="-171450" algn="just">
              <a:buFont typeface="Wingdings" panose="05000000000000000000" pitchFamily="2" charset="2"/>
              <a:buChar char="Ø"/>
            </a:pPr>
            <a:r>
              <a:rPr lang="en-US" sz="1200" b="0" i="0" u="none" strike="noStrike" baseline="0" dirty="0">
                <a:latin typeface="Times New Roman" panose="02020603050405020304" pitchFamily="18" charset="0"/>
                <a:cs typeface="Times New Roman" panose="02020603050405020304" pitchFamily="18" charset="0"/>
              </a:rPr>
              <a:t>The initiative aligns with the growing trend of healthy eating and supports a community-based approach to wholesome dining options.</a:t>
            </a:r>
            <a:endParaRPr lang="en-IN" sz="1200" b="0" i="0" u="none" strike="noStrike" baseline="0" dirty="0">
              <a:latin typeface="Times New Roman" panose="02020603050405020304" pitchFamily="18" charset="0"/>
              <a:cs typeface="Times New Roman" panose="02020603050405020304" pitchFamily="18" charset="0"/>
            </a:endParaRP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1351B-8CDC-E291-1268-AEF5EB01A2AE}"/>
              </a:ext>
            </a:extLst>
          </p:cNvPr>
          <p:cNvSpPr>
            <a:spLocks noGrp="1"/>
          </p:cNvSpPr>
          <p:nvPr>
            <p:ph type="title"/>
          </p:nvPr>
        </p:nvSpPr>
        <p:spPr/>
        <p:txBody>
          <a:bodyPr/>
          <a:lstStyle/>
          <a:p>
            <a:r>
              <a:rPr lang="en-GB" dirty="0"/>
              <a:t>Future Enhancements</a:t>
            </a:r>
            <a:endParaRPr lang="en-IN" dirty="0"/>
          </a:p>
        </p:txBody>
      </p:sp>
      <p:sp>
        <p:nvSpPr>
          <p:cNvPr id="3" name="Google Shape;552;p54">
            <a:extLst>
              <a:ext uri="{FF2B5EF4-FFF2-40B4-BE49-F238E27FC236}">
                <a16:creationId xmlns:a16="http://schemas.microsoft.com/office/drawing/2014/main" id="{1B2AF620-3E6F-E62B-C364-A38ACB523719}"/>
              </a:ext>
            </a:extLst>
          </p:cNvPr>
          <p:cNvSpPr txBox="1"/>
          <p:nvPr/>
        </p:nvSpPr>
        <p:spPr>
          <a:xfrm>
            <a:off x="865900" y="1117025"/>
            <a:ext cx="7558200" cy="3550200"/>
          </a:xfrm>
          <a:prstGeom prst="rect">
            <a:avLst/>
          </a:prstGeom>
          <a:noFill/>
          <a:ln>
            <a:noFill/>
          </a:ln>
        </p:spPr>
        <p:txBody>
          <a:bodyPr spcFirstLastPara="1" wrap="square" lIns="91425" tIns="91425" rIns="91425" bIns="91425" anchor="t" anchorCtr="0">
            <a:noAutofit/>
          </a:bodyPr>
          <a:lstStyle/>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Mobile App Integration: </a:t>
            </a:r>
            <a:r>
              <a:rPr lang="en-US" sz="1200" b="0" i="0" u="none" strike="noStrike" baseline="0" dirty="0">
                <a:latin typeface="Times New Roman" panose="02020603050405020304" pitchFamily="18" charset="0"/>
                <a:cs typeface="Times New Roman" panose="02020603050405020304" pitchFamily="18" charset="0"/>
              </a:rPr>
              <a:t>Develop a dedicated mobile application for "</a:t>
            </a:r>
            <a:r>
              <a:rPr lang="en-US" sz="1200" b="0" i="0" u="none" strike="noStrike" baseline="0" dirty="0" err="1">
                <a:latin typeface="Times New Roman" panose="02020603050405020304" pitchFamily="18" charset="0"/>
                <a:cs typeface="Times New Roman" panose="02020603050405020304" pitchFamily="18" charset="0"/>
              </a:rPr>
              <a:t>Ghar</a:t>
            </a:r>
            <a:r>
              <a:rPr lang="en-US" sz="1200" b="0" i="0" u="none" strike="noStrike" baseline="0" dirty="0">
                <a:latin typeface="Times New Roman" panose="02020603050405020304" pitchFamily="18" charset="0"/>
                <a:cs typeface="Times New Roman" panose="02020603050405020304" pitchFamily="18" charset="0"/>
              </a:rPr>
              <a:t> ka Khana," allowing users to browse, order, and track homemade meals seamlessly on their smartphones.</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Responsive User Interface: </a:t>
            </a:r>
            <a:r>
              <a:rPr lang="en-US" sz="1200" b="0" i="0" u="none" strike="noStrike" baseline="0" dirty="0">
                <a:latin typeface="Times New Roman" panose="02020603050405020304" pitchFamily="18" charset="0"/>
                <a:cs typeface="Times New Roman" panose="02020603050405020304" pitchFamily="18" charset="0"/>
              </a:rPr>
              <a:t>Ensure the platform is fully responsive, adapting smoothly to different screen sizes and devices, improving user experience for mobile and tablet users.</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Enhanced Order Tracking System: </a:t>
            </a:r>
            <a:r>
              <a:rPr lang="en-US" sz="1200" b="0" i="0" u="none" strike="noStrike" baseline="0" dirty="0">
                <a:latin typeface="Times New Roman" panose="02020603050405020304" pitchFamily="18" charset="0"/>
                <a:cs typeface="Times New Roman" panose="02020603050405020304" pitchFamily="18" charset="0"/>
              </a:rPr>
              <a:t>Implement real-time order tracking for both users and delivery personnel, providing updates on meal preparation, delivery time, and more.</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Personalized Meal Suggestions: </a:t>
            </a:r>
            <a:r>
              <a:rPr lang="en-US" sz="1200" b="0" i="0" u="none" strike="noStrike" baseline="0" dirty="0">
                <a:latin typeface="Times New Roman" panose="02020603050405020304" pitchFamily="18" charset="0"/>
                <a:cs typeface="Times New Roman" panose="02020603050405020304" pitchFamily="18" charset="0"/>
              </a:rPr>
              <a:t>Introduce a recommendation system that suggests meals to users based on their preferences and previous orders.</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Expanded Cook Base: </a:t>
            </a:r>
            <a:r>
              <a:rPr lang="en-US" sz="1200" b="0" i="0" u="none" strike="noStrike" baseline="0" dirty="0">
                <a:latin typeface="Times New Roman" panose="02020603050405020304" pitchFamily="18" charset="0"/>
                <a:cs typeface="Times New Roman" panose="02020603050405020304" pitchFamily="18" charset="0"/>
              </a:rPr>
              <a:t>Expand the network of mothers preparing meals, ensuring users have access to a wider variety of homemade food options.</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Subscription Plans: </a:t>
            </a:r>
            <a:r>
              <a:rPr lang="en-US" sz="1200" b="0" i="0" u="none" strike="noStrike" baseline="0" dirty="0">
                <a:latin typeface="Times New Roman" panose="02020603050405020304" pitchFamily="18" charset="0"/>
                <a:cs typeface="Times New Roman" panose="02020603050405020304" pitchFamily="18" charset="0"/>
              </a:rPr>
              <a:t>Offer meal subscription packages where users can sign up for daily, weekly, or monthly meal plans for a consistent, hassle-free food experience.</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Nutritional Information: </a:t>
            </a:r>
            <a:r>
              <a:rPr lang="en-US" sz="1200" b="0" i="0" u="none" strike="noStrike" baseline="0" dirty="0">
                <a:latin typeface="Times New Roman" panose="02020603050405020304" pitchFamily="18" charset="0"/>
                <a:cs typeface="Times New Roman" panose="02020603050405020304" pitchFamily="18" charset="0"/>
              </a:rPr>
              <a:t>Provide detailed nutritional information for each meal, allowing users to make informed choices about their food.</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Enhanced Payment Options: </a:t>
            </a:r>
            <a:r>
              <a:rPr lang="en-US" sz="1200" b="0" i="0" u="none" strike="noStrike" baseline="0" dirty="0">
                <a:latin typeface="Times New Roman" panose="02020603050405020304" pitchFamily="18" charset="0"/>
                <a:cs typeface="Times New Roman" panose="02020603050405020304" pitchFamily="18" charset="0"/>
              </a:rPr>
              <a:t>Integrate additional payment gateways and provide users with more flexibility in making payments, such as digital wallets, UPI, and bank transfers.</a:t>
            </a:r>
          </a:p>
          <a:p>
            <a:pPr marL="171450" indent="-171450" algn="just">
              <a:buFont typeface="Wingdings" panose="05000000000000000000" pitchFamily="2" charset="2"/>
              <a:buChar char="Ø"/>
            </a:pPr>
            <a:r>
              <a:rPr lang="en-US" sz="1200" b="1" i="0" u="none" strike="noStrike" baseline="0" dirty="0">
                <a:latin typeface="Times New Roman" panose="02020603050405020304" pitchFamily="18" charset="0"/>
                <a:cs typeface="Times New Roman" panose="02020603050405020304" pitchFamily="18" charset="0"/>
              </a:rPr>
              <a:t>Map Integration: </a:t>
            </a:r>
            <a:r>
              <a:rPr lang="en-US" sz="1200" b="0" i="0" u="none" strike="noStrike" baseline="0" dirty="0">
                <a:latin typeface="Times New Roman" panose="02020603050405020304" pitchFamily="18" charset="0"/>
                <a:cs typeface="Times New Roman" panose="02020603050405020304" pitchFamily="18" charset="0"/>
              </a:rPr>
              <a:t>Add map integration to show delivery routes, nearby cooks, and estimated arrival times directly on the platform.</a:t>
            </a:r>
            <a:endParaRPr lang="en-IN" sz="1000" b="0" i="0" u="none" strike="noStrike" baseline="0" dirty="0">
              <a:latin typeface="Times New Roman" panose="02020603050405020304" pitchFamily="18" charset="0"/>
              <a:cs typeface="Times New Roman" panose="02020603050405020304" pitchFamily="18" charset="0"/>
            </a:endParaRPr>
          </a:p>
        </p:txBody>
      </p:sp>
      <p:sp>
        <p:nvSpPr>
          <p:cNvPr id="4" name="Isosceles Triangle 3">
            <a:hlinkClick r:id="rId2" action="ppaction://hlinksldjump"/>
            <a:extLst>
              <a:ext uri="{FF2B5EF4-FFF2-40B4-BE49-F238E27FC236}">
                <a16:creationId xmlns:a16="http://schemas.microsoft.com/office/drawing/2014/main" id="{C6A3827F-0EEE-10FD-A70A-8CA30FEE999B}"/>
              </a:ext>
            </a:extLst>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589534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Shape 550"/>
        <p:cNvGrpSpPr/>
        <p:nvPr/>
      </p:nvGrpSpPr>
      <p:grpSpPr>
        <a:xfrm>
          <a:off x="0" y="0"/>
          <a:ext cx="0" cy="0"/>
          <a:chOff x="0" y="0"/>
          <a:chExt cx="0" cy="0"/>
        </a:xfrm>
      </p:grpSpPr>
      <p:sp>
        <p:nvSpPr>
          <p:cNvPr id="551" name="Google Shape;551;p54"/>
          <p:cNvSpPr txBox="1">
            <a:spLocks noGrp="1"/>
          </p:cNvSpPr>
          <p:nvPr>
            <p:ph type="title"/>
          </p:nvPr>
        </p:nvSpPr>
        <p:spPr>
          <a:xfrm>
            <a:off x="720000" y="383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References</a:t>
            </a:r>
            <a:endParaRPr dirty="0"/>
          </a:p>
        </p:txBody>
      </p:sp>
      <p:sp>
        <p:nvSpPr>
          <p:cNvPr id="552" name="Google Shape;552;p54"/>
          <p:cNvSpPr txBox="1"/>
          <p:nvPr/>
        </p:nvSpPr>
        <p:spPr>
          <a:xfrm>
            <a:off x="865900" y="1117025"/>
            <a:ext cx="7558200" cy="3550200"/>
          </a:xfrm>
          <a:prstGeom prst="rect">
            <a:avLst/>
          </a:prstGeom>
          <a:noFill/>
          <a:ln>
            <a:noFill/>
          </a:ln>
        </p:spPr>
        <p:txBody>
          <a:bodyPr spcFirstLastPara="1" wrap="square" lIns="91425" tIns="91425" rIns="91425" bIns="91425" anchor="t" anchorCtr="0">
            <a:noAutofit/>
          </a:bodyPr>
          <a:lstStyle/>
          <a:p>
            <a:pPr marL="342900" lvl="0" indent="-342900">
              <a:lnSpc>
                <a:spcPct val="150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Zomato: zomato.com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Swiggy: swiggy.com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BigBasket</a:t>
            </a:r>
            <a:r>
              <a:rPr lang="en-US" sz="1200" dirty="0">
                <a:effectLst/>
                <a:latin typeface="Times New Roman" panose="02020603050405020304" pitchFamily="18" charset="0"/>
                <a:ea typeface="Times New Roman" panose="02020603050405020304" pitchFamily="18" charset="0"/>
              </a:rPr>
              <a:t>: bigbasket.com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Dunzo</a:t>
            </a:r>
            <a:r>
              <a:rPr lang="en-US" sz="1200" dirty="0">
                <a:effectLst/>
                <a:latin typeface="Times New Roman" panose="02020603050405020304" pitchFamily="18" charset="0"/>
                <a:ea typeface="Times New Roman" panose="02020603050405020304" pitchFamily="18" charset="0"/>
              </a:rPr>
              <a:t>: dunzo.com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FoodPanda</a:t>
            </a:r>
            <a:r>
              <a:rPr lang="en-US" sz="1200" dirty="0">
                <a:effectLst/>
                <a:latin typeface="Times New Roman" panose="02020603050405020304" pitchFamily="18" charset="0"/>
                <a:ea typeface="Times New Roman" panose="02020603050405020304" pitchFamily="18" charset="0"/>
              </a:rPr>
              <a:t>: foodpanda.com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FreshMenu</a:t>
            </a:r>
            <a:r>
              <a:rPr lang="en-US" sz="1200" dirty="0">
                <a:effectLst/>
                <a:latin typeface="Times New Roman" panose="02020603050405020304" pitchFamily="18" charset="0"/>
                <a:ea typeface="Times New Roman" panose="02020603050405020304" pitchFamily="18" charset="0"/>
              </a:rPr>
              <a:t>: freshmenu.com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MasalaBox</a:t>
            </a:r>
            <a:r>
              <a:rPr lang="en-US" sz="1200" dirty="0">
                <a:effectLst/>
                <a:latin typeface="Times New Roman" panose="02020603050405020304" pitchFamily="18" charset="0"/>
                <a:ea typeface="Times New Roman" panose="02020603050405020304" pitchFamily="18" charset="0"/>
              </a:rPr>
              <a:t>: masalabox.com</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Box8: box8.in</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Nosh: nosh.co.in</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EazyDiner</a:t>
            </a:r>
            <a:r>
              <a:rPr lang="en-US" sz="1200" dirty="0">
                <a:effectLst/>
                <a:latin typeface="Times New Roman" panose="02020603050405020304" pitchFamily="18" charset="0"/>
                <a:ea typeface="Times New Roman" panose="02020603050405020304" pitchFamily="18" charset="0"/>
              </a:rPr>
              <a:t>: eazydiner.com</a:t>
            </a:r>
            <a:endParaRPr lang="en-IN" sz="1200" dirty="0">
              <a:effectLst/>
              <a:latin typeface="Times New Roman" panose="02020603050405020304" pitchFamily="18" charset="0"/>
              <a:ea typeface="Times New Roman" panose="02020603050405020304" pitchFamily="18" charset="0"/>
            </a:endParaRPr>
          </a:p>
          <a:p>
            <a:br>
              <a:rPr lang="en-US" sz="1200" dirty="0">
                <a:effectLst/>
                <a:latin typeface="Times New Roman" panose="02020603050405020304" pitchFamily="18" charset="0"/>
                <a:ea typeface="Times New Roman" panose="02020603050405020304" pitchFamily="18" charset="0"/>
              </a:rPr>
            </a:br>
            <a:endParaRPr lang="en-IN"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374"/>
        <p:cNvGrpSpPr/>
        <p:nvPr/>
      </p:nvGrpSpPr>
      <p:grpSpPr>
        <a:xfrm>
          <a:off x="0" y="0"/>
          <a:ext cx="0" cy="0"/>
          <a:chOff x="0" y="0"/>
          <a:chExt cx="0" cy="0"/>
        </a:xfrm>
      </p:grpSpPr>
      <p:sp>
        <p:nvSpPr>
          <p:cNvPr id="375" name="Google Shape;375;p29"/>
          <p:cNvSpPr txBox="1">
            <a:spLocks noGrp="1"/>
          </p:cNvSpPr>
          <p:nvPr>
            <p:ph type="title"/>
          </p:nvPr>
        </p:nvSpPr>
        <p:spPr>
          <a:xfrm>
            <a:off x="720000" y="3405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p>
        </p:txBody>
      </p:sp>
      <p:sp>
        <p:nvSpPr>
          <p:cNvPr id="377" name="Google Shape;377;p29"/>
          <p:cNvSpPr txBox="1"/>
          <p:nvPr/>
        </p:nvSpPr>
        <p:spPr>
          <a:xfrm>
            <a:off x="825325" y="1061125"/>
            <a:ext cx="7516200" cy="3551700"/>
          </a:xfrm>
          <a:prstGeom prst="rect">
            <a:avLst/>
          </a:prstGeom>
          <a:noFill/>
          <a:ln>
            <a:noFill/>
          </a:ln>
        </p:spPr>
        <p:txBody>
          <a:bodyPr spcFirstLastPara="1" wrap="square" lIns="91425" tIns="182875" rIns="91425" bIns="91425" anchor="t" anchorCtr="0">
            <a:noAutofit/>
          </a:bodyPr>
          <a:lstStyle/>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3" action="ppaction://hlinksldjump"/>
              </a:rPr>
              <a:t>Introduction</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4" action="ppaction://hlinksldjump"/>
              </a:rPr>
              <a:t>Module</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5" action="ppaction://hlinksldjump"/>
              </a:rPr>
              <a:t>Technology Stack</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6" action="ppaction://hlinksldjump"/>
              </a:rPr>
              <a:t>Literature Survey</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7" action="ppaction://hlinksldjump"/>
              </a:rPr>
              <a:t>Functional Requirements</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8" action="ppaction://hlinksldjump"/>
              </a:rPr>
              <a:t>Diagram</a:t>
            </a:r>
            <a:endPar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9" action="ppaction://hlinksldjump"/>
              </a:rPr>
              <a:t>Prototype</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10" action="ppaction://hlinksldjump"/>
              </a:rPr>
              <a:t>Conclusion</a:t>
            </a:r>
            <a:endPar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u="sng" dirty="0">
                <a:latin typeface="Times New Roman" panose="02020603050405020304" pitchFamily="18" charset="0"/>
                <a:cs typeface="Times New Roman" panose="02020603050405020304" pitchFamily="18" charset="0"/>
                <a:hlinkClick r:id="rId11" action="ppaction://hlinksldjump"/>
              </a:rPr>
              <a:t>Future Enhancements</a:t>
            </a:r>
            <a:endParaRPr sz="1900" u="sng"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a:p>
            <a:pPr marL="457200" lvl="0" indent="-349250" algn="l" rtl="0">
              <a:spcBef>
                <a:spcPts val="0"/>
              </a:spcBef>
              <a:spcAft>
                <a:spcPts val="0"/>
              </a:spcAft>
              <a:buSzPts val="1900"/>
              <a:buFont typeface="Athiti SemiBold" panose="00000700000000000000"/>
              <a:buChar char="➢"/>
            </a:pPr>
            <a:r>
              <a:rPr lang="en-GB"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hlinkClick r:id="rId12" action="ppaction://hlinksldjump"/>
              </a:rPr>
              <a:t>References</a:t>
            </a:r>
            <a:endParaRPr sz="1900" dirty="0">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381"/>
        <p:cNvGrpSpPr/>
        <p:nvPr/>
      </p:nvGrpSpPr>
      <p:grpSpPr>
        <a:xfrm>
          <a:off x="0" y="0"/>
          <a:ext cx="0" cy="0"/>
          <a:chOff x="0" y="0"/>
          <a:chExt cx="0" cy="0"/>
        </a:xfrm>
      </p:grpSpPr>
      <p:sp>
        <p:nvSpPr>
          <p:cNvPr id="382" name="Google Shape;382;p30"/>
          <p:cNvSpPr txBox="1">
            <a:spLocks noGrp="1"/>
          </p:cNvSpPr>
          <p:nvPr>
            <p:ph type="subTitle" idx="4"/>
          </p:nvPr>
        </p:nvSpPr>
        <p:spPr>
          <a:xfrm>
            <a:off x="720000" y="3295115"/>
            <a:ext cx="4179600" cy="3373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GB" dirty="0"/>
          </a:p>
          <a:p>
            <a:pPr marL="0" lvl="0" indent="0" algn="l" rtl="0">
              <a:spcBef>
                <a:spcPts val="0"/>
              </a:spcBef>
              <a:spcAft>
                <a:spcPts val="0"/>
              </a:spcAft>
              <a:buNone/>
            </a:pPr>
            <a:r>
              <a:rPr lang="en-GB" dirty="0"/>
              <a:t>Problem Statement</a:t>
            </a:r>
            <a:endParaRPr dirty="0"/>
          </a:p>
        </p:txBody>
      </p:sp>
      <p:sp>
        <p:nvSpPr>
          <p:cNvPr id="383" name="Google Shape;383;p30"/>
          <p:cNvSpPr txBox="1">
            <a:spLocks noGrp="1"/>
          </p:cNvSpPr>
          <p:nvPr>
            <p:ph type="title"/>
          </p:nvPr>
        </p:nvSpPr>
        <p:spPr>
          <a:xfrm>
            <a:off x="720000" y="333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p>
        </p:txBody>
      </p:sp>
      <p:sp>
        <p:nvSpPr>
          <p:cNvPr id="384" name="Google Shape;384;p30"/>
          <p:cNvSpPr txBox="1">
            <a:spLocks noGrp="1"/>
          </p:cNvSpPr>
          <p:nvPr>
            <p:ph type="subTitle" idx="1"/>
          </p:nvPr>
        </p:nvSpPr>
        <p:spPr>
          <a:xfrm>
            <a:off x="720000" y="3527025"/>
            <a:ext cx="4851000" cy="104534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rgbClr val="000000"/>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In today's fast-paced lifestyle, many individuals, especially students, professionals, and hostelers, struggle to find nutritious and authentic homemade food options. While food delivery services provide convenience, they often lack the authenticity, affordability, and personal touch that homemade meals offer. Home cooks, on the other hand, often face challenges in reaching a broader audience to showcase their culinary skills and monetize their passion for cooking</a:t>
            </a:r>
          </a:p>
        </p:txBody>
      </p:sp>
      <p:sp>
        <p:nvSpPr>
          <p:cNvPr id="385" name="Google Shape;385;p30"/>
          <p:cNvSpPr txBox="1">
            <a:spLocks noGrp="1"/>
          </p:cNvSpPr>
          <p:nvPr>
            <p:ph type="subTitle" idx="2"/>
          </p:nvPr>
        </p:nvSpPr>
        <p:spPr>
          <a:xfrm>
            <a:off x="720000" y="1461574"/>
            <a:ext cx="5197200" cy="1728111"/>
          </a:xfrm>
          <a:prstGeom prst="rect">
            <a:avLst/>
          </a:prstGeom>
        </p:spPr>
        <p:txBody>
          <a:bodyPr spcFirstLastPara="1" wrap="square" lIns="91425" tIns="91425" rIns="91425" bIns="91425" anchor="t" anchorCtr="0">
            <a:noAutofit/>
          </a:bodyPr>
          <a:lstStyle/>
          <a:p>
            <a:pPr marL="0" marR="317500" lvl="0" indent="0" algn="just" rtl="0">
              <a:lnSpc>
                <a:spcPct val="115000"/>
              </a:lnSpc>
              <a:spcBef>
                <a:spcPts val="0"/>
              </a:spcBef>
              <a:spcAft>
                <a:spcPts val="0"/>
              </a:spcAft>
              <a:buNone/>
            </a:pPr>
            <a:r>
              <a:rPr lang="en-US" dirty="0">
                <a:solidFill>
                  <a:srgbClr val="000000"/>
                </a:solidFill>
                <a:latin typeface="Times New Roman" panose="02020603050405020304" pitchFamily="18" charset="0"/>
                <a:ea typeface="Athiti Medium" panose="00000600000000000000"/>
                <a:cs typeface="Times New Roman" panose="02020603050405020304" pitchFamily="18" charset="0"/>
                <a:sym typeface="Athiti Medium" panose="00000600000000000000"/>
              </a:rPr>
              <a:t>'Ghar Ka Khana' is a dynamic web application designed to bridge the gap between home cooks and customers seeking authentic homemade meals. This innovative platform allows food providers to easily list and manage their dishes, offering detailed information such as dish name, price, flavor, and availability. Users can explore a diverse range of dishes, view comprehensive details, and place orders seamlessly, enhancing their culinary experience.</a:t>
            </a:r>
          </a:p>
        </p:txBody>
      </p:sp>
      <p:sp>
        <p:nvSpPr>
          <p:cNvPr id="386" name="Google Shape;386;p30"/>
          <p:cNvSpPr txBox="1">
            <a:spLocks noGrp="1"/>
          </p:cNvSpPr>
          <p:nvPr>
            <p:ph type="subTitle" idx="3"/>
          </p:nvPr>
        </p:nvSpPr>
        <p:spPr>
          <a:xfrm>
            <a:off x="720000" y="1023025"/>
            <a:ext cx="4179600" cy="44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Abstract</a:t>
            </a:r>
            <a:endParaRPr dirty="0"/>
          </a:p>
        </p:txBody>
      </p:sp>
      <p:sp>
        <p:nvSpPr>
          <p:cNvPr id="4" name="Isosceles Triangle 3">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11"/>
        <p:cNvGrpSpPr/>
        <p:nvPr/>
      </p:nvGrpSpPr>
      <p:grpSpPr>
        <a:xfrm>
          <a:off x="0" y="0"/>
          <a:ext cx="0" cy="0"/>
          <a:chOff x="0" y="0"/>
          <a:chExt cx="0" cy="0"/>
        </a:xfrm>
      </p:grpSpPr>
      <p:sp>
        <p:nvSpPr>
          <p:cNvPr id="412" name="Google Shape;412;p31"/>
          <p:cNvSpPr txBox="1">
            <a:spLocks noGrp="1"/>
          </p:cNvSpPr>
          <p:nvPr>
            <p:ph type="title"/>
          </p:nvPr>
        </p:nvSpPr>
        <p:spPr>
          <a:xfrm>
            <a:off x="720000" y="48947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Module Description</a:t>
            </a:r>
            <a:endParaRPr dirty="0"/>
          </a:p>
        </p:txBody>
      </p:sp>
      <p:sp>
        <p:nvSpPr>
          <p:cNvPr id="413" name="Google Shape;413;p31"/>
          <p:cNvSpPr txBox="1"/>
          <p:nvPr/>
        </p:nvSpPr>
        <p:spPr>
          <a:xfrm>
            <a:off x="720000" y="1344056"/>
            <a:ext cx="4598100" cy="3043500"/>
          </a:xfrm>
          <a:prstGeom prst="rect">
            <a:avLst/>
          </a:prstGeom>
          <a:noFill/>
          <a:ln>
            <a:noFill/>
          </a:ln>
        </p:spPr>
        <p:txBody>
          <a:bodyPr spcFirstLastPara="1" wrap="square" lIns="91425" tIns="91425" rIns="91425" bIns="91425" anchor="t" anchorCtr="0">
            <a:noAutofit/>
          </a:bodyPr>
          <a:lstStyle/>
          <a:p>
            <a:pPr marL="457200" lvl="0" indent="-374650" algn="l" rtl="0">
              <a:spcBef>
                <a:spcPts val="0"/>
              </a:spcBef>
              <a:spcAft>
                <a:spcPts val="0"/>
              </a:spcAft>
              <a:buSzPts val="2300"/>
              <a:buFont typeface="Athiti SemiBold" panose="00000700000000000000"/>
              <a:buAutoNum type="arabicPeriod"/>
            </a:pPr>
            <a:r>
              <a:rPr lang="en-GB" sz="2300" dirty="0">
                <a:latin typeface="Athiti SemiBold" panose="00000700000000000000"/>
                <a:ea typeface="Athiti SemiBold" panose="00000700000000000000"/>
                <a:cs typeface="Athiti SemiBold" panose="00000700000000000000"/>
                <a:sym typeface="Athiti SemiBold" panose="00000700000000000000"/>
              </a:rPr>
              <a:t>User</a:t>
            </a:r>
            <a:endParaRPr sz="2300" dirty="0">
              <a:latin typeface="Athiti SemiBold" panose="00000700000000000000"/>
              <a:ea typeface="Athiti SemiBold" panose="00000700000000000000"/>
              <a:cs typeface="Athiti SemiBold" panose="00000700000000000000"/>
              <a:sym typeface="Athiti SemiBold" panose="00000700000000000000"/>
            </a:endParaRPr>
          </a:p>
          <a:p>
            <a:pPr marL="914400" lvl="0" indent="-457200" algn="l" rtl="0">
              <a:spcBef>
                <a:spcPts val="0"/>
              </a:spcBef>
              <a:spcAft>
                <a:spcPts val="0"/>
              </a:spcAft>
              <a:buFont typeface="+mj-lt"/>
              <a:buAutoNum type="arabicPeriod"/>
            </a:pPr>
            <a:endParaRPr sz="2300" dirty="0">
              <a:latin typeface="Athiti SemiBold" panose="00000700000000000000"/>
              <a:ea typeface="Athiti SemiBold" panose="00000700000000000000"/>
              <a:cs typeface="Athiti SemiBold" panose="00000700000000000000"/>
              <a:sym typeface="Athiti SemiBold" panose="00000700000000000000"/>
            </a:endParaRPr>
          </a:p>
          <a:p>
            <a:pPr marL="457200" lvl="0" indent="-374650" algn="l" rtl="0">
              <a:spcBef>
                <a:spcPts val="0"/>
              </a:spcBef>
              <a:spcAft>
                <a:spcPts val="0"/>
              </a:spcAft>
              <a:buSzPts val="2300"/>
              <a:buFont typeface="Athiti SemiBold" panose="00000700000000000000"/>
              <a:buAutoNum type="arabicPeriod"/>
            </a:pPr>
            <a:r>
              <a:rPr lang="en-GB" sz="2300" dirty="0">
                <a:latin typeface="Athiti SemiBold" panose="00000700000000000000"/>
                <a:ea typeface="Athiti SemiBold" panose="00000700000000000000"/>
                <a:cs typeface="Athiti SemiBold" panose="00000700000000000000"/>
                <a:sym typeface="Athiti SemiBold" panose="00000700000000000000"/>
              </a:rPr>
              <a:t>Admin</a:t>
            </a:r>
          </a:p>
          <a:p>
            <a:pPr marL="457200" lvl="0" indent="-374650" algn="l" rtl="0">
              <a:spcBef>
                <a:spcPts val="0"/>
              </a:spcBef>
              <a:spcAft>
                <a:spcPts val="0"/>
              </a:spcAft>
              <a:buSzPts val="2300"/>
              <a:buFont typeface="Athiti SemiBold" panose="00000700000000000000"/>
              <a:buAutoNum type="arabicPeriod"/>
            </a:pPr>
            <a:endParaRPr sz="2300" dirty="0">
              <a:latin typeface="Athiti SemiBold" panose="00000700000000000000"/>
              <a:ea typeface="Athiti SemiBold" panose="00000700000000000000"/>
              <a:cs typeface="Athiti SemiBold" panose="00000700000000000000"/>
              <a:sym typeface="Athiti SemiBold" panose="00000700000000000000"/>
            </a:endParaRPr>
          </a:p>
          <a:p>
            <a:pPr marL="457200" lvl="0" indent="-374650" algn="l" rtl="0">
              <a:spcBef>
                <a:spcPts val="0"/>
              </a:spcBef>
              <a:spcAft>
                <a:spcPts val="0"/>
              </a:spcAft>
              <a:buSzPts val="2300"/>
              <a:buFont typeface="Athiti SemiBold" panose="00000700000000000000"/>
              <a:buAutoNum type="arabicPeriod"/>
            </a:pPr>
            <a:r>
              <a:rPr lang="en-IN" sz="2300" dirty="0">
                <a:latin typeface="Athiti SemiBold" panose="00000700000000000000"/>
                <a:ea typeface="Athiti SemiBold" panose="00000700000000000000"/>
                <a:cs typeface="Athiti SemiBold" panose="00000700000000000000"/>
                <a:sym typeface="Athiti SemiBold" panose="00000700000000000000"/>
              </a:rPr>
              <a:t>Cook</a:t>
            </a:r>
          </a:p>
          <a:p>
            <a:pPr marL="457200" lvl="0" indent="-374650" algn="l" rtl="0">
              <a:spcBef>
                <a:spcPts val="0"/>
              </a:spcBef>
              <a:spcAft>
                <a:spcPts val="0"/>
              </a:spcAft>
              <a:buSzPts val="2300"/>
              <a:buFont typeface="Athiti SemiBold" panose="00000700000000000000"/>
              <a:buAutoNum type="arabicPeriod"/>
            </a:pPr>
            <a:endParaRPr lang="en-IN" sz="2300" dirty="0">
              <a:latin typeface="Athiti SemiBold" panose="00000700000000000000"/>
              <a:ea typeface="Athiti SemiBold" panose="00000700000000000000"/>
              <a:cs typeface="Athiti SemiBold" panose="00000700000000000000"/>
              <a:sym typeface="Athiti SemiBold" panose="00000700000000000000"/>
            </a:endParaRPr>
          </a:p>
          <a:p>
            <a:pPr marL="457200" lvl="0" indent="-374650" algn="l" rtl="0">
              <a:spcBef>
                <a:spcPts val="0"/>
              </a:spcBef>
              <a:spcAft>
                <a:spcPts val="0"/>
              </a:spcAft>
              <a:buSzPts val="2300"/>
              <a:buFont typeface="Athiti SemiBold" panose="00000700000000000000"/>
              <a:buAutoNum type="arabicPeriod"/>
            </a:pPr>
            <a:r>
              <a:rPr lang="en-IN" sz="2300" dirty="0">
                <a:latin typeface="Athiti SemiBold" panose="00000700000000000000"/>
                <a:ea typeface="Athiti SemiBold" panose="00000700000000000000"/>
                <a:cs typeface="Athiti SemiBold" panose="00000700000000000000"/>
                <a:sym typeface="Athiti SemiBold" panose="00000700000000000000"/>
              </a:rPr>
              <a:t>Delivery</a:t>
            </a:r>
          </a:p>
        </p:txBody>
      </p:sp>
      <p:sp>
        <p:nvSpPr>
          <p:cNvPr id="4" name="Isosceles Triangle 3">
            <a:hlinkClick r:id="rId3" action="ppaction://hlinksldjump"/>
          </p:cNvPr>
          <p:cNvSpPr/>
          <p:nvPr/>
        </p:nvSpPr>
        <p:spPr>
          <a:xfrm rot="5400000">
            <a:off x="8718814" y="4734646"/>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417"/>
        <p:cNvGrpSpPr/>
        <p:nvPr/>
      </p:nvGrpSpPr>
      <p:grpSpPr>
        <a:xfrm>
          <a:off x="0" y="0"/>
          <a:ext cx="0" cy="0"/>
          <a:chOff x="0" y="0"/>
          <a:chExt cx="0" cy="0"/>
        </a:xfrm>
      </p:grpSpPr>
      <p:sp>
        <p:nvSpPr>
          <p:cNvPr id="418" name="Google Shape;418;p32"/>
          <p:cNvSpPr txBox="1">
            <a:spLocks noGrp="1"/>
          </p:cNvSpPr>
          <p:nvPr>
            <p:ph type="title"/>
          </p:nvPr>
        </p:nvSpPr>
        <p:spPr>
          <a:xfrm>
            <a:off x="720000" y="539500"/>
            <a:ext cx="7704000" cy="4169100"/>
          </a:xfrm>
          <a:prstGeom prst="rect">
            <a:avLst/>
          </a:prstGeom>
        </p:spPr>
        <p:txBody>
          <a:bodyPr spcFirstLastPara="1" wrap="square" lIns="91425" tIns="91425" rIns="91425" bIns="91425" anchor="t" anchorCtr="0">
            <a:noAutofit/>
          </a:bodyPr>
          <a:lstStyle/>
          <a:p>
            <a:pPr marL="457200" lvl="0" indent="-387350" algn="l" rtl="0">
              <a:spcBef>
                <a:spcPts val="0"/>
              </a:spcBef>
              <a:spcAft>
                <a:spcPts val="0"/>
              </a:spcAft>
              <a:buSzPts val="2500"/>
              <a:buAutoNum type="romanUcPeriod"/>
            </a:pPr>
            <a:r>
              <a:rPr lang="en-GB" sz="2500" dirty="0"/>
              <a:t>User</a:t>
            </a:r>
            <a:br>
              <a:rPr lang="en-GB" sz="2500" dirty="0"/>
            </a:br>
            <a:endParaRPr lang="en-US" sz="2500" dirty="0"/>
          </a:p>
          <a:p>
            <a:pPr marL="571500" marR="317500" indent="0">
              <a:lnSpc>
                <a:spcPct val="115000"/>
              </a:lnSpc>
              <a:buSzPts val="1800"/>
            </a:pPr>
            <a:r>
              <a:rPr lang="en-IN" altLang="en-US" sz="1400" b="0" dirty="0">
                <a:solidFill>
                  <a:srgbClr val="000000"/>
                </a:solidFill>
                <a:latin typeface="Times New Roman" panose="02020603050405020304" pitchFamily="18" charset="0"/>
                <a:cs typeface="Times New Roman" panose="02020603050405020304" pitchFamily="18" charset="0"/>
              </a:rPr>
              <a:t>A. </a:t>
            </a:r>
            <a:r>
              <a:rPr lang="en-US" sz="1400" b="0" dirty="0">
                <a:solidFill>
                  <a:srgbClr val="000000"/>
                </a:solidFill>
                <a:latin typeface="Times New Roman" panose="02020603050405020304" pitchFamily="18" charset="0"/>
                <a:cs typeface="Times New Roman" panose="02020603050405020304" pitchFamily="18" charset="0"/>
              </a:rPr>
              <a:t>User Authentication: Allows users to sign up, log in, and manage their profiles (edit personal details, update delivery address).</a:t>
            </a:r>
            <a:br>
              <a:rPr lang="en-US" sz="1400" b="0" dirty="0">
                <a:solidFill>
                  <a:srgbClr val="000000"/>
                </a:solidFill>
                <a:latin typeface="Times New Roman" panose="02020603050405020304" pitchFamily="18" charset="0"/>
                <a:cs typeface="Times New Roman" panose="02020603050405020304" pitchFamily="18" charset="0"/>
              </a:rPr>
            </a:br>
            <a:br>
              <a:rPr lang="en-US" sz="1400" b="0" dirty="0">
                <a:solidFill>
                  <a:srgbClr val="000000"/>
                </a:solidFill>
                <a:latin typeface="Times New Roman" panose="02020603050405020304" pitchFamily="18" charset="0"/>
                <a:cs typeface="Times New Roman" panose="02020603050405020304" pitchFamily="18" charset="0"/>
              </a:rPr>
            </a:br>
            <a:r>
              <a:rPr lang="en-IN" altLang="en-US" sz="1400" b="0" dirty="0">
                <a:solidFill>
                  <a:srgbClr val="000000"/>
                </a:solidFill>
                <a:latin typeface="Times New Roman" panose="02020603050405020304" pitchFamily="18" charset="0"/>
                <a:cs typeface="Times New Roman" panose="02020603050405020304" pitchFamily="18" charset="0"/>
              </a:rPr>
              <a:t>B. </a:t>
            </a:r>
            <a:r>
              <a:rPr lang="en-US" sz="1400" b="0" dirty="0">
                <a:solidFill>
                  <a:srgbClr val="000000"/>
                </a:solidFill>
                <a:latin typeface="Times New Roman" panose="02020603050405020304" pitchFamily="18" charset="0"/>
                <a:cs typeface="Times New Roman" panose="02020603050405020304" pitchFamily="18" charset="0"/>
              </a:rPr>
              <a:t>Browse &amp; Search Dishes: Users can explore a wide range of homemade dishes by filtering based on cuisine, price, and availability.</a:t>
            </a:r>
            <a:br>
              <a:rPr lang="en-US" sz="1400" b="0" dirty="0">
                <a:solidFill>
                  <a:srgbClr val="000000"/>
                </a:solidFill>
                <a:latin typeface="Times New Roman" panose="02020603050405020304" pitchFamily="18" charset="0"/>
                <a:cs typeface="Times New Roman" panose="02020603050405020304" pitchFamily="18" charset="0"/>
              </a:rPr>
            </a:br>
            <a:br>
              <a:rPr lang="en-US" sz="1400" b="0" dirty="0">
                <a:solidFill>
                  <a:srgbClr val="000000"/>
                </a:solidFill>
                <a:latin typeface="Times New Roman" panose="02020603050405020304" pitchFamily="18" charset="0"/>
                <a:cs typeface="Times New Roman" panose="02020603050405020304" pitchFamily="18" charset="0"/>
              </a:rPr>
            </a:br>
            <a:r>
              <a:rPr lang="en-IN" altLang="en-US" sz="1400" b="0" dirty="0">
                <a:solidFill>
                  <a:srgbClr val="000000"/>
                </a:solidFill>
                <a:latin typeface="Times New Roman" panose="02020603050405020304" pitchFamily="18" charset="0"/>
                <a:cs typeface="Times New Roman" panose="02020603050405020304" pitchFamily="18" charset="0"/>
              </a:rPr>
              <a:t>C. </a:t>
            </a:r>
            <a:r>
              <a:rPr lang="en-US" sz="1400" b="0" dirty="0">
                <a:solidFill>
                  <a:srgbClr val="000000"/>
                </a:solidFill>
                <a:latin typeface="Times New Roman" panose="02020603050405020304" pitchFamily="18" charset="0"/>
                <a:cs typeface="Times New Roman" panose="02020603050405020304" pitchFamily="18" charset="0"/>
              </a:rPr>
              <a:t>Order Placement &amp; Tracking: Enables users to place orders, select delivery options, and track the status of their orders in real time.</a:t>
            </a:r>
            <a:br>
              <a:rPr lang="en-US" sz="1400" b="0" dirty="0">
                <a:solidFill>
                  <a:srgbClr val="000000"/>
                </a:solidFill>
                <a:latin typeface="Times New Roman" panose="02020603050405020304" pitchFamily="18" charset="0"/>
                <a:cs typeface="Times New Roman" panose="02020603050405020304" pitchFamily="18" charset="0"/>
              </a:rPr>
            </a:br>
            <a:br>
              <a:rPr lang="en-US" sz="1400" b="0" dirty="0">
                <a:solidFill>
                  <a:srgbClr val="000000"/>
                </a:solidFill>
                <a:latin typeface="Times New Roman" panose="02020603050405020304" pitchFamily="18" charset="0"/>
                <a:cs typeface="Times New Roman" panose="02020603050405020304" pitchFamily="18" charset="0"/>
              </a:rPr>
            </a:br>
            <a:r>
              <a:rPr lang="en-IN" altLang="en-US" sz="1400" b="0" dirty="0">
                <a:solidFill>
                  <a:srgbClr val="000000"/>
                </a:solidFill>
                <a:latin typeface="Times New Roman" panose="02020603050405020304" pitchFamily="18" charset="0"/>
                <a:cs typeface="Times New Roman" panose="02020603050405020304" pitchFamily="18" charset="0"/>
              </a:rPr>
              <a:t>D. </a:t>
            </a:r>
            <a:r>
              <a:rPr lang="en-US" sz="1400" b="0" dirty="0">
                <a:solidFill>
                  <a:srgbClr val="000000"/>
                </a:solidFill>
                <a:latin typeface="Times New Roman" panose="02020603050405020304" pitchFamily="18" charset="0"/>
                <a:cs typeface="Times New Roman" panose="02020603050405020304" pitchFamily="18" charset="0"/>
              </a:rPr>
              <a:t>Feedback &amp; Ratings: Users can rate the dishes they’ve ordered and leave reviews for cooks, contributing to the platform's rating system.</a:t>
            </a:r>
          </a:p>
        </p:txBody>
      </p:sp>
      <p:sp>
        <p:nvSpPr>
          <p:cNvPr id="2" name="Isosceles Triangle 1">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429"/>
        <p:cNvGrpSpPr/>
        <p:nvPr/>
      </p:nvGrpSpPr>
      <p:grpSpPr>
        <a:xfrm>
          <a:off x="0" y="0"/>
          <a:ext cx="0" cy="0"/>
          <a:chOff x="0" y="0"/>
          <a:chExt cx="0" cy="0"/>
        </a:xfrm>
      </p:grpSpPr>
      <p:sp>
        <p:nvSpPr>
          <p:cNvPr id="430" name="Google Shape;430;p34"/>
          <p:cNvSpPr txBox="1">
            <a:spLocks noGrp="1"/>
          </p:cNvSpPr>
          <p:nvPr>
            <p:ph type="title"/>
          </p:nvPr>
        </p:nvSpPr>
        <p:spPr>
          <a:xfrm>
            <a:off x="720000" y="539500"/>
            <a:ext cx="7704000" cy="41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dirty="0">
                <a:latin typeface="Times New Roman" panose="02020603050405020304" pitchFamily="18" charset="0"/>
                <a:cs typeface="Times New Roman" panose="02020603050405020304" pitchFamily="18" charset="0"/>
              </a:rPr>
              <a:t>II.</a:t>
            </a:r>
            <a:r>
              <a:rPr lang="en-GB" sz="2500" dirty="0">
                <a:latin typeface="Athiti" panose="00000500000000000000" pitchFamily="2" charset="-34"/>
                <a:cs typeface="Athiti" panose="00000500000000000000" pitchFamily="2" charset="-34"/>
              </a:rPr>
              <a:t> Admin</a:t>
            </a:r>
            <a:br>
              <a:rPr lang="en-GB" sz="2500" dirty="0">
                <a:latin typeface="Times New Roman" panose="02020603050405020304" pitchFamily="18" charset="0"/>
                <a:cs typeface="Times New Roman" panose="02020603050405020304" pitchFamily="18" charset="0"/>
              </a:rPr>
            </a:br>
            <a:br>
              <a:rPr lang="en-GB" sz="2500" dirty="0">
                <a:latin typeface="Times New Roman" panose="02020603050405020304" pitchFamily="18" charset="0"/>
                <a:cs typeface="Times New Roman" panose="02020603050405020304" pitchFamily="18" charset="0"/>
              </a:rPr>
            </a:br>
            <a:r>
              <a:rPr lang="en-GB" sz="1200" b="0" dirty="0">
                <a:latin typeface="Times New Roman" panose="02020603050405020304" pitchFamily="18" charset="0"/>
                <a:cs typeface="Times New Roman" panose="02020603050405020304" pitchFamily="18" charset="0"/>
              </a:rPr>
              <a:t>A</a:t>
            </a:r>
            <a:r>
              <a:rPr lang="en-GB" sz="1800" b="0" dirty="0">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User &amp; Cook Management: Admin can manage user and cook accounts, including verification, profile updates, and activity monitoring.</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r>
              <a:rPr lang="en-US" sz="1200" b="0" dirty="0">
                <a:latin typeface="Times New Roman" panose="02020603050405020304" pitchFamily="18" charset="0"/>
                <a:cs typeface="Times New Roman" panose="02020603050405020304" pitchFamily="18" charset="0"/>
              </a:rPr>
              <a:t>B. Order Monitoring: Admin has access to all ongoing, completed, and canceled orders, with the ability to resolve disputes if necessary.</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r>
              <a:rPr lang="en-US" sz="1200" b="0" dirty="0">
                <a:latin typeface="Times New Roman" panose="02020603050405020304" pitchFamily="18" charset="0"/>
                <a:cs typeface="Times New Roman" panose="02020603050405020304" pitchFamily="18" charset="0"/>
              </a:rPr>
              <a:t>C. Platform Analytics &amp; Reports: Provides insights into platform performance, including order trends, popular dishes, and customer feedback.</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r>
              <a:rPr lang="en-US" sz="1200" b="0" dirty="0">
                <a:latin typeface="Times New Roman" panose="02020603050405020304" pitchFamily="18" charset="0"/>
                <a:cs typeface="Times New Roman" panose="02020603050405020304" pitchFamily="18" charset="0"/>
              </a:rPr>
              <a:t>D. Content Moderation: Admin can review and manage dish listings, reviews, and user-generated content to ensure compliance with platform policies.</a:t>
            </a:r>
            <a:br>
              <a:rPr lang="en-US" sz="1200" b="0" dirty="0">
                <a:latin typeface="Times New Roman" panose="02020603050405020304" pitchFamily="18" charset="0"/>
                <a:cs typeface="Times New Roman" panose="02020603050405020304" pitchFamily="18" charset="0"/>
              </a:rPr>
            </a:br>
            <a:br>
              <a:rPr lang="en-US" sz="1200" b="0" dirty="0">
                <a:latin typeface="Times New Roman" panose="02020603050405020304" pitchFamily="18" charset="0"/>
                <a:cs typeface="Times New Roman" panose="02020603050405020304" pitchFamily="18" charset="0"/>
              </a:rPr>
            </a:br>
            <a:br>
              <a:rPr lang="en-US" sz="1800" b="0" dirty="0">
                <a:latin typeface="Times New Roman" panose="02020603050405020304" pitchFamily="18" charset="0"/>
                <a:cs typeface="Times New Roman" panose="02020603050405020304" pitchFamily="18" charset="0"/>
              </a:rPr>
            </a:br>
            <a:br>
              <a:rPr lang="en-US" sz="1200" b="0" dirty="0">
                <a:solidFill>
                  <a:srgbClr val="000000"/>
                </a:solidFill>
                <a:latin typeface="Times New Roman" panose="02020603050405020304" pitchFamily="18" charset="0"/>
                <a:ea typeface="Athiti SemiBold" panose="00000700000000000000"/>
                <a:cs typeface="Times New Roman" panose="02020603050405020304" pitchFamily="18" charset="0"/>
                <a:sym typeface="Athiti SemiBold" panose="00000700000000000000"/>
              </a:rPr>
            </a:br>
            <a:endParaRPr lang="en-US" sz="1200" b="0" dirty="0">
              <a:solidFill>
                <a:srgbClr val="000000"/>
              </a:solidFill>
              <a:latin typeface="Times New Roman" panose="02020603050405020304" pitchFamily="18" charset="0"/>
              <a:ea typeface="Athiti SemiBold" panose="00000700000000000000"/>
              <a:cs typeface="Times New Roman" panose="02020603050405020304" pitchFamily="18" charset="0"/>
              <a:sym typeface="Athiti SemiBold" panose="00000700000000000000"/>
            </a:endParaRPr>
          </a:p>
        </p:txBody>
      </p:sp>
      <p:sp>
        <p:nvSpPr>
          <p:cNvPr id="4" name="Isosceles Triangle 3">
            <a:hlinkClick r:id="rId3" action="ppaction://hlinksldjump"/>
          </p:cNvPr>
          <p:cNvSpPr/>
          <p:nvPr/>
        </p:nvSpPr>
        <p:spPr>
          <a:xfrm rot="5400000">
            <a:off x="8718814" y="4727389"/>
            <a:ext cx="327857" cy="290286"/>
          </a:xfrm>
          <a:prstGeom prst="triangle">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Collaboration-Driven Project Proposal by Slidesgo">
  <a:themeElements>
    <a:clrScheme name="Simple Light">
      <a:dk1>
        <a:srgbClr val="191919"/>
      </a:dk1>
      <a:lt1>
        <a:srgbClr val="FCFCFC"/>
      </a:lt1>
      <a:dk2>
        <a:srgbClr val="211D53"/>
      </a:dk2>
      <a:lt2>
        <a:srgbClr val="A5B5F7"/>
      </a:lt2>
      <a:accent1>
        <a:srgbClr val="333A85"/>
      </a:accent1>
      <a:accent2>
        <a:srgbClr val="5973F5"/>
      </a:accent2>
      <a:accent3>
        <a:srgbClr val="8EDCEC"/>
      </a:accent3>
      <a:accent4>
        <a:srgbClr val="CB465A"/>
      </a:accent4>
      <a:accent5>
        <a:srgbClr val="CD6C99"/>
      </a:accent5>
      <a:accent6>
        <a:srgbClr val="F6C74D"/>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2136</TotalTime>
  <Words>2646</Words>
  <Application>Microsoft Office PowerPoint</Application>
  <PresentationFormat>On-screen Show (16:9)</PresentationFormat>
  <Paragraphs>271</Paragraphs>
  <Slides>45</Slides>
  <Notes>28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Anaheim</vt:lpstr>
      <vt:lpstr>Nunito Light</vt:lpstr>
      <vt:lpstr>Athiti Medium</vt:lpstr>
      <vt:lpstr>PT Sans</vt:lpstr>
      <vt:lpstr>Open Sans</vt:lpstr>
      <vt:lpstr>Athiti SemiBold</vt:lpstr>
      <vt:lpstr>Arial</vt:lpstr>
      <vt:lpstr>Raleway</vt:lpstr>
      <vt:lpstr>Wingdings</vt:lpstr>
      <vt:lpstr>Times New Roman</vt:lpstr>
      <vt:lpstr>Athiti</vt:lpstr>
      <vt:lpstr>Collaboration-Driven Project Proposal by Slidesgo</vt:lpstr>
      <vt:lpstr>Capstone Project-III Presentation on:</vt:lpstr>
      <vt:lpstr>Vision and Mission of Ganpat University</vt:lpstr>
      <vt:lpstr>Vision and Mission of Computer Engineering</vt:lpstr>
      <vt:lpstr>Capstone Project-III Course Outcomes</vt:lpstr>
      <vt:lpstr>Table of contents</vt:lpstr>
      <vt:lpstr>Introduction</vt:lpstr>
      <vt:lpstr>Module Description</vt:lpstr>
      <vt:lpstr>User  A. User Authentication: Allows users to sign up, log in, and manage their profiles (edit personal details, update delivery address).  B. Browse &amp; Search Dishes: Users can explore a wide range of homemade dishes by filtering based on cuisine, price, and availability.  C. Order Placement &amp; Tracking: Enables users to place orders, select delivery options, and track the status of their orders in real time.  D. Feedback &amp; Ratings: Users can rate the dishes they’ve ordered and leave reviews for cooks, contributing to the platform's rating system.</vt:lpstr>
      <vt:lpstr>II. Admin  A. User &amp; Cook Management: Admin can manage user and cook accounts, including verification, profile updates, and activity monitoring.  B. Order Monitoring: Admin has access to all ongoing, completed, and canceled orders, with the ability to resolve disputes if necessary.  C. Platform Analytics &amp; Reports: Provides insights into platform performance, including order trends, popular dishes, and customer feedback.  D. Content Moderation: Admin can review and manage dish listings, reviews, and user-generated content to ensure compliance with platform policies.    </vt:lpstr>
      <vt:lpstr>III. Cook   Dish Management: Cooks can create, update, and remove their dishes, including adding detailed descriptions, prices, and availability.  Order Management: Cooks receive order notifications and can manage the preparation status, including accepting or declining orders.  Profile &amp; Ratings Management: Cooks can view and update their profiles and check user ratings and reviews to improve their offerings.  Earnings Dashboard: Cooks can view their earnings, track payment statuses, and access monthly or weekly sales reports.  </vt:lpstr>
      <vt:lpstr>Delivery Module  Order Pickup: Delivery personnel receive new delivery tasks with pickup and delivery locations, pick up the order from the cook, and update the system.  Route Optimization: Delivery personnel access route details and follow the optimal route generated by the system.  Delivery Status Updates: Delivery personnel update the order status (e.g., delivered), with the system logging the status, notifying the user and cook, and processing payment.</vt:lpstr>
      <vt:lpstr>Technology Stack</vt:lpstr>
      <vt:lpstr>Technology Stack</vt:lpstr>
      <vt:lpstr>Literature Survey</vt:lpstr>
      <vt:lpstr>Functional Requirements</vt:lpstr>
      <vt:lpstr>PowerPoint Presentation</vt:lpstr>
      <vt:lpstr>PowerPoint Presentation</vt:lpstr>
      <vt:lpstr>PowerPoint Presentation</vt:lpstr>
      <vt:lpstr>Non-Functional Requirements</vt:lpstr>
      <vt:lpstr>Diagrams: Use-Case</vt:lpstr>
      <vt:lpstr>Flow Chart : Delivery Boy</vt:lpstr>
      <vt:lpstr>Flow Chart : Food Consumer</vt:lpstr>
      <vt:lpstr>Flow Chart : Food Provider</vt:lpstr>
      <vt:lpstr>Class Diagram</vt:lpstr>
      <vt:lpstr>Activity Diagram: Food Provider</vt:lpstr>
      <vt:lpstr>Activity Diagram : Food Consumer</vt:lpstr>
      <vt:lpstr>Activity Diagram : Delivery Boy</vt:lpstr>
      <vt:lpstr>Sequence Diagram          P1</vt:lpstr>
      <vt:lpstr>Sequence Diagram          P2</vt:lpstr>
      <vt:lpstr>Prototype ( Sign up)</vt:lpstr>
      <vt:lpstr>Prototype ( Sign in Page)</vt:lpstr>
      <vt:lpstr>Prototype (Provider Page)</vt:lpstr>
      <vt:lpstr>Prototype (Provider Home Page - 2)</vt:lpstr>
      <vt:lpstr>Prototype (Delivery Home Page)</vt:lpstr>
      <vt:lpstr>Prototype (Provider order page)</vt:lpstr>
      <vt:lpstr>Prototype (Provider confirm order page)</vt:lpstr>
      <vt:lpstr>Prototype (Admin login page)</vt:lpstr>
      <vt:lpstr>Prototype (Food provider Dashboard)</vt:lpstr>
      <vt:lpstr>Database Design</vt:lpstr>
      <vt:lpstr>Database Design</vt:lpstr>
      <vt:lpstr>Database Design</vt:lpstr>
      <vt:lpstr>Database Design</vt:lpstr>
      <vt:lpstr>Conclusion</vt:lpstr>
      <vt:lpstr>Future Enhancements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Project-I Presentation on:</dc:title>
  <dc:creator>Adarsh Lodhi</dc:creator>
  <cp:lastModifiedBy>Adarsh S Lodhi</cp:lastModifiedBy>
  <cp:revision>40</cp:revision>
  <dcterms:created xsi:type="dcterms:W3CDTF">2024-09-15T13:37:24Z</dcterms:created>
  <dcterms:modified xsi:type="dcterms:W3CDTF">2024-12-07T04:41:53Z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3F25B8E5441F4425AAE6CE806BD7EDAC_12</vt:lpwstr>
  </property>
  <property fmtid="{D5CDD505-2E9C-101B-9397-08002B2CF9AE}" pid="3" name="KSOProductBuildVer">
    <vt:lpwstr>1033-12.2.0.17562</vt:lpwstr>
  </property>
</Properties>
</file>